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7569200" cy="10699750"/>
  <p:notesSz cx="7569200" cy="106997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3300" y="6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6922"/>
            <a:ext cx="6433820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91860"/>
            <a:ext cx="5298440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7990"/>
            <a:ext cx="6812280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60942"/>
            <a:ext cx="6812280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50768"/>
            <a:ext cx="2422144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915" y="729445"/>
            <a:ext cx="5739765" cy="2859405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7145" algn="just">
              <a:lnSpc>
                <a:spcPct val="100000"/>
              </a:lnSpc>
              <a:spcBef>
                <a:spcPts val="225"/>
              </a:spcBef>
            </a:pPr>
            <a:r>
              <a:rPr sz="1550" b="1" dirty="0">
                <a:solidFill>
                  <a:srgbClr val="010101"/>
                </a:solidFill>
                <a:latin typeface="Arial"/>
                <a:cs typeface="Arial"/>
              </a:rPr>
              <a:t>ПОЯСНЮВАЛЬНА</a:t>
            </a:r>
            <a:r>
              <a:rPr sz="1550" b="1" spc="39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550" b="1" spc="-10" dirty="0">
                <a:solidFill>
                  <a:srgbClr val="010101"/>
                </a:solidFill>
                <a:latin typeface="Arial"/>
                <a:cs typeface="Arial"/>
              </a:rPr>
              <a:t>ЗАПИСКА</a:t>
            </a:r>
            <a:endParaRPr sz="1550">
              <a:latin typeface="Arial"/>
              <a:cs typeface="Arial"/>
            </a:endParaRPr>
          </a:p>
          <a:p>
            <a:pPr marL="18415">
              <a:lnSpc>
                <a:spcPct val="100000"/>
              </a:lnSpc>
              <a:spcBef>
                <a:spcPts val="135"/>
              </a:spcBef>
            </a:pPr>
            <a:r>
              <a:rPr sz="1600" b="1" spc="235" dirty="0">
                <a:solidFill>
                  <a:srgbClr val="010101"/>
                </a:solidFill>
                <a:latin typeface="Times New Roman"/>
                <a:cs typeface="Times New Roman"/>
              </a:rPr>
              <a:t>088038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 marL="12700" marR="5080" indent="1270" algn="just">
              <a:lnSpc>
                <a:spcPct val="128400"/>
              </a:lnSpc>
              <a:spcBef>
                <a:spcPts val="1375"/>
              </a:spcBef>
            </a:pPr>
            <a:r>
              <a:rPr sz="1400" spc="-50" dirty="0">
                <a:solidFill>
                  <a:srgbClr val="010101"/>
                </a:solidFill>
                <a:latin typeface="Arial"/>
                <a:cs typeface="Arial"/>
              </a:rPr>
              <a:t>«Меморіал,</a:t>
            </a:r>
            <a:r>
              <a:rPr sz="1400" spc="5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що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живе»</a:t>
            </a:r>
            <a:r>
              <a:rPr sz="1400" spc="5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-</a:t>
            </a:r>
            <a:r>
              <a:rPr sz="1400" spc="38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30" dirty="0">
                <a:solidFill>
                  <a:srgbClr val="010101"/>
                </a:solidFill>
                <a:latin typeface="Arial"/>
                <a:cs typeface="Arial"/>
              </a:rPr>
              <a:t>місце,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де</a:t>
            </a:r>
            <a:r>
              <a:rPr sz="1400" spc="-1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20" dirty="0">
                <a:solidFill>
                  <a:srgbClr val="010101"/>
                </a:solidFill>
                <a:latin typeface="Arial"/>
                <a:cs typeface="Arial"/>
              </a:rPr>
              <a:t>пам'ять</a:t>
            </a:r>
            <a:r>
              <a:rPr sz="1400" spc="6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поєднується</a:t>
            </a:r>
            <a:r>
              <a:rPr sz="1400" spc="1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з</a:t>
            </a:r>
            <a:r>
              <a:rPr sz="1400" spc="-3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природою</a:t>
            </a:r>
            <a:r>
              <a:rPr sz="1400" spc="2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25" dirty="0">
                <a:solidFill>
                  <a:srgbClr val="010101"/>
                </a:solidFill>
                <a:latin typeface="Arial"/>
                <a:cs typeface="Arial"/>
              </a:rPr>
              <a:t>та </a:t>
            </a:r>
            <a:r>
              <a:rPr sz="1400" spc="-35" dirty="0">
                <a:solidFill>
                  <a:srgbClr val="010101"/>
                </a:solidFill>
                <a:latin typeface="Arial"/>
                <a:cs typeface="Arial"/>
              </a:rPr>
              <a:t>символ</a:t>
            </a:r>
            <a:r>
              <a:rPr sz="1400" spc="-6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зує</a:t>
            </a:r>
            <a:r>
              <a:rPr sz="1400" spc="-7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незгасну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65" dirty="0">
                <a:solidFill>
                  <a:srgbClr val="010101"/>
                </a:solidFill>
                <a:latin typeface="Arial"/>
                <a:cs typeface="Arial"/>
              </a:rPr>
              <a:t>присутн1сть</a:t>
            </a:r>
            <a:r>
              <a:rPr sz="1400" spc="5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40" dirty="0">
                <a:solidFill>
                  <a:srgbClr val="010101"/>
                </a:solidFill>
                <a:latin typeface="Arial"/>
                <a:cs typeface="Arial"/>
              </a:rPr>
              <a:t>тих,</a:t>
            </a:r>
            <a:r>
              <a:rPr sz="1400" spc="-5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хто</a:t>
            </a:r>
            <a:r>
              <a:rPr sz="1400" spc="-40" dirty="0">
                <a:solidFill>
                  <a:srgbClr val="010101"/>
                </a:solidFill>
                <a:latin typeface="Arial"/>
                <a:cs typeface="Arial"/>
              </a:rPr>
              <a:t> залишив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75" dirty="0">
                <a:solidFill>
                  <a:srgbClr val="010101"/>
                </a:solidFill>
                <a:latin typeface="Arial"/>
                <a:cs typeface="Arial"/>
              </a:rPr>
              <a:t>сл1д</a:t>
            </a:r>
            <a:r>
              <a:rPr sz="1400" spc="8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у</a:t>
            </a:r>
            <a:r>
              <a:rPr sz="1400" spc="-9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60" dirty="0">
                <a:solidFill>
                  <a:srgbClr val="010101"/>
                </a:solidFill>
                <a:latin typeface="Arial"/>
                <a:cs typeface="Arial"/>
              </a:rPr>
              <a:t>наших</a:t>
            </a:r>
            <a:r>
              <a:rPr sz="1400" spc="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серцях.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Проєкт</a:t>
            </a:r>
            <a:r>
              <a:rPr sz="1400" spc="204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створений</a:t>
            </a:r>
            <a:r>
              <a:rPr sz="1400" spc="26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для</a:t>
            </a:r>
            <a:r>
              <a:rPr sz="1400" spc="24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вшанування</a:t>
            </a:r>
            <a:r>
              <a:rPr sz="1400" spc="31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пам'яті</a:t>
            </a:r>
            <a:r>
              <a:rPr sz="1400" spc="26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невинних</a:t>
            </a:r>
            <a:r>
              <a:rPr sz="1400" spc="25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людей,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загиблих</a:t>
            </a:r>
            <a:r>
              <a:rPr sz="1400" spc="270" dirty="0">
                <a:solidFill>
                  <a:srgbClr val="010101"/>
                </a:solidFill>
                <a:latin typeface="Arial"/>
                <a:cs typeface="Arial"/>
              </a:rPr>
              <a:t> 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внаслідок</a:t>
            </a:r>
            <a:r>
              <a:rPr sz="1400" spc="270" dirty="0">
                <a:solidFill>
                  <a:srgbClr val="010101"/>
                </a:solidFill>
                <a:latin typeface="Arial"/>
                <a:cs typeface="Arial"/>
              </a:rPr>
              <a:t> 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насильницьких</a:t>
            </a:r>
            <a:r>
              <a:rPr sz="1400" spc="280" dirty="0">
                <a:solidFill>
                  <a:srgbClr val="010101"/>
                </a:solidFill>
                <a:latin typeface="Arial"/>
                <a:cs typeface="Arial"/>
              </a:rPr>
              <a:t> 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дій.</a:t>
            </a:r>
            <a:r>
              <a:rPr sz="1400" spc="235" dirty="0">
                <a:solidFill>
                  <a:srgbClr val="010101"/>
                </a:solidFill>
                <a:latin typeface="Arial"/>
                <a:cs typeface="Arial"/>
              </a:rPr>
              <a:t> 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Російські</a:t>
            </a:r>
            <a:r>
              <a:rPr sz="1400" spc="270" dirty="0">
                <a:solidFill>
                  <a:srgbClr val="010101"/>
                </a:solidFill>
                <a:latin typeface="Arial"/>
                <a:cs typeface="Arial"/>
              </a:rPr>
              <a:t>  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війська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вторглися</a:t>
            </a:r>
            <a:r>
              <a:rPr sz="1400" spc="17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000" b="1" dirty="0">
                <a:solidFill>
                  <a:srgbClr val="010101"/>
                </a:solidFill>
                <a:latin typeface="Arial"/>
                <a:cs typeface="Arial"/>
              </a:rPr>
              <a:t>і</a:t>
            </a:r>
            <a:r>
              <a:rPr sz="1000" b="1" spc="229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безжально</a:t>
            </a:r>
            <a:r>
              <a:rPr sz="1400" spc="16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відібрали</a:t>
            </a:r>
            <a:r>
              <a:rPr sz="1400" spc="14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життя</a:t>
            </a:r>
            <a:r>
              <a:rPr sz="1400" spc="14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сотні</a:t>
            </a:r>
            <a:r>
              <a:rPr sz="1400" spc="13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мирних</a:t>
            </a:r>
            <a:r>
              <a:rPr sz="1400" spc="15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жителів,</a:t>
            </a:r>
            <a:endParaRPr sz="1400">
              <a:latin typeface="Arial"/>
              <a:cs typeface="Arial"/>
            </a:endParaRPr>
          </a:p>
          <a:p>
            <a:pPr marL="17780" marR="14604" indent="-1270" algn="just">
              <a:lnSpc>
                <a:spcPct val="123000"/>
              </a:lnSpc>
              <a:spcBef>
                <a:spcPts val="25"/>
              </a:spcBef>
            </a:pP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позбавивши</a:t>
            </a:r>
            <a:r>
              <a:rPr sz="1400" spc="3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290" dirty="0">
                <a:solidFill>
                  <a:srgbClr val="010101"/>
                </a:solidFill>
                <a:latin typeface="Arial"/>
                <a:cs typeface="Arial"/>
              </a:rPr>
              <a:t>1х</a:t>
            </a:r>
            <a:r>
              <a:rPr sz="1400" spc="29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майбутнього</a:t>
            </a:r>
            <a:r>
              <a:rPr sz="1400" spc="35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без</a:t>
            </a:r>
            <a:r>
              <a:rPr sz="1400" spc="2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90" dirty="0">
                <a:solidFill>
                  <a:srgbClr val="010101"/>
                </a:solidFill>
                <a:latin typeface="Arial"/>
                <a:cs typeface="Arial"/>
              </a:rPr>
              <a:t>жодно</a:t>
            </a:r>
            <a:r>
              <a:rPr sz="1400" spc="46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причини</a:t>
            </a:r>
            <a:r>
              <a:rPr sz="1400" spc="3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чи</a:t>
            </a:r>
            <a:r>
              <a:rPr sz="1400" spc="204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виправдання.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Це</a:t>
            </a:r>
            <a:r>
              <a:rPr sz="1400" spc="9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місце</a:t>
            </a:r>
            <a:r>
              <a:rPr sz="1400" spc="11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покликане</a:t>
            </a:r>
            <a:r>
              <a:rPr sz="1400" spc="12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стати</a:t>
            </a:r>
            <a:r>
              <a:rPr sz="1400" spc="114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місцем</a:t>
            </a:r>
            <a:r>
              <a:rPr sz="1400" spc="114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spc="50" dirty="0">
                <a:solidFill>
                  <a:srgbClr val="010101"/>
                </a:solidFill>
                <a:latin typeface="Arial"/>
                <a:cs typeface="Arial"/>
              </a:rPr>
              <a:t>скорботи</a:t>
            </a:r>
            <a:r>
              <a:rPr sz="1400" spc="10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та</a:t>
            </a:r>
            <a:r>
              <a:rPr sz="1400" spc="11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роздумів,</a:t>
            </a:r>
            <a:r>
              <a:rPr sz="1400" spc="10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spc="-25" dirty="0">
                <a:solidFill>
                  <a:srgbClr val="010101"/>
                </a:solidFill>
                <a:latin typeface="Arial"/>
                <a:cs typeface="Arial"/>
              </a:rPr>
              <a:t>щоб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55616" y="3556523"/>
            <a:ext cx="261810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320925" algn="l"/>
                <a:tab pos="2571115" algn="l"/>
              </a:tabLst>
            </a:pPr>
            <a:r>
              <a:rPr sz="900" spc="-25" dirty="0">
                <a:solidFill>
                  <a:srgbClr val="010101"/>
                </a:solidFill>
                <a:latin typeface="Arial"/>
                <a:cs typeface="Arial"/>
              </a:rPr>
              <a:t>...</a:t>
            </a:r>
            <a:r>
              <a:rPr sz="900" dirty="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sz="900" spc="-50" dirty="0">
                <a:solidFill>
                  <a:srgbClr val="010101"/>
                </a:solidFill>
                <a:latin typeface="Arial"/>
                <a:cs typeface="Arial"/>
              </a:rPr>
              <a:t>.</a:t>
            </a:r>
            <a:r>
              <a:rPr sz="900" dirty="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sz="900" spc="-50" dirty="0">
                <a:solidFill>
                  <a:srgbClr val="010101"/>
                </a:solidFill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05897" y="3618070"/>
            <a:ext cx="5720715" cy="491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780">
              <a:lnSpc>
                <a:spcPct val="100000"/>
              </a:lnSpc>
              <a:spcBef>
                <a:spcPts val="100"/>
              </a:spcBef>
              <a:tabLst>
                <a:tab pos="1251585" algn="l"/>
                <a:tab pos="2048510" algn="l"/>
                <a:tab pos="2536825" algn="l"/>
                <a:tab pos="3100705" algn="l"/>
                <a:tab pos="3453129" algn="l"/>
                <a:tab pos="4570730" algn="l"/>
                <a:tab pos="5062220" algn="l"/>
              </a:tabLst>
            </a:pP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увіковічнити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пам'ять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sz="1400" spc="25" dirty="0">
                <a:solidFill>
                  <a:srgbClr val="010101"/>
                </a:solidFill>
                <a:latin typeface="Arial"/>
                <a:cs typeface="Arial"/>
              </a:rPr>
              <a:t>про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под11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sz="1400" spc="-25" dirty="0">
                <a:solidFill>
                  <a:srgbClr val="010101"/>
                </a:solidFill>
                <a:latin typeface="Arial"/>
                <a:cs typeface="Arial"/>
              </a:rPr>
              <a:t>та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нагадувати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sz="1400" spc="40" dirty="0">
                <a:solidFill>
                  <a:srgbClr val="010101"/>
                </a:solidFill>
                <a:latin typeface="Arial"/>
                <a:cs typeface="Arial"/>
              </a:rPr>
              <a:t>про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sz="1400" spc="-114" dirty="0">
                <a:solidFill>
                  <a:srgbClr val="010101"/>
                </a:solidFill>
                <a:latin typeface="Arial"/>
                <a:cs typeface="Arial"/>
              </a:rPr>
              <a:t>ц1нн1сть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85"/>
              </a:spcBef>
            </a:pPr>
            <a:r>
              <a:rPr sz="1000" b="1" spc="60" dirty="0">
                <a:solidFill>
                  <a:srgbClr val="010101"/>
                </a:solidFill>
                <a:latin typeface="Arial"/>
                <a:cs typeface="Arial"/>
              </a:rPr>
              <a:t>ЛЮДСЬКОГО</a:t>
            </a:r>
            <a:r>
              <a:rPr sz="1000" b="1" spc="254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010101"/>
                </a:solidFill>
                <a:latin typeface="Arial"/>
                <a:cs typeface="Arial"/>
              </a:rPr>
              <a:t>ЖИТТЯ.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9968" y="4258972"/>
            <a:ext cx="5732780" cy="229933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8890" indent="1905" algn="just">
              <a:lnSpc>
                <a:spcPct val="123900"/>
              </a:lnSpc>
              <a:spcBef>
                <a:spcPts val="85"/>
              </a:spcBef>
            </a:pP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Простір</a:t>
            </a:r>
            <a:r>
              <a:rPr sz="1400" spc="1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створено</a:t>
            </a:r>
            <a:r>
              <a:rPr sz="1400" spc="10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так,</a:t>
            </a:r>
            <a:r>
              <a:rPr sz="1400" spc="-1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щоб</a:t>
            </a:r>
            <a:r>
              <a:rPr sz="1400" spc="6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бути</a:t>
            </a:r>
            <a:r>
              <a:rPr sz="1400" spc="7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універсальним</a:t>
            </a:r>
            <a:r>
              <a:rPr sz="1400" spc="23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010101"/>
                </a:solidFill>
                <a:latin typeface="Arial"/>
                <a:cs typeface="Arial"/>
              </a:rPr>
              <a:t>і</a:t>
            </a:r>
            <a:r>
              <a:rPr sz="1000" b="1" spc="24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відкритим</a:t>
            </a:r>
            <a:r>
              <a:rPr sz="1400" spc="15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для</a:t>
            </a:r>
            <a:r>
              <a:rPr sz="1400" spc="114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20" dirty="0">
                <a:solidFill>
                  <a:srgbClr val="010101"/>
                </a:solidFill>
                <a:latin typeface="Arial"/>
                <a:cs typeface="Arial"/>
              </a:rPr>
              <a:t>всіх </a:t>
            </a:r>
            <a:r>
              <a:rPr sz="1400" spc="60" dirty="0">
                <a:solidFill>
                  <a:srgbClr val="010101"/>
                </a:solidFill>
                <a:latin typeface="Arial"/>
                <a:cs typeface="Arial"/>
              </a:rPr>
              <a:t>з</a:t>
            </a:r>
            <a:r>
              <a:rPr sz="1400" spc="27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урахуванням</a:t>
            </a:r>
            <a:r>
              <a:rPr sz="1400" spc="35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потреб</a:t>
            </a:r>
            <a:r>
              <a:rPr sz="1400" spc="30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р1зних</a:t>
            </a:r>
            <a:r>
              <a:rPr sz="1400" spc="30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spc="-25" dirty="0">
                <a:solidFill>
                  <a:srgbClr val="010101"/>
                </a:solidFill>
                <a:latin typeface="Arial"/>
                <a:cs typeface="Arial"/>
              </a:rPr>
              <a:t>в1дв1дувач1в,</a:t>
            </a:r>
            <a:r>
              <a:rPr sz="1400" spc="34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1нклюзивний</a:t>
            </a:r>
            <a:r>
              <a:rPr sz="1400" spc="33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spc="-730" dirty="0">
                <a:solidFill>
                  <a:srgbClr val="010101"/>
                </a:solidFill>
                <a:latin typeface="Arial"/>
                <a:cs typeface="Arial"/>
              </a:rPr>
              <a:t>1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 комфортний.</a:t>
            </a:r>
            <a:r>
              <a:rPr sz="1400" spc="19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Він</a:t>
            </a:r>
            <a:r>
              <a:rPr sz="1400" spc="6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матиме</a:t>
            </a:r>
            <a:r>
              <a:rPr sz="1400" spc="9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значення</a:t>
            </a:r>
            <a:r>
              <a:rPr sz="1400" spc="13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не</a:t>
            </a:r>
            <a:r>
              <a:rPr sz="1400" spc="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лише</a:t>
            </a:r>
            <a:r>
              <a:rPr sz="1400" spc="6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для</a:t>
            </a:r>
            <a:r>
              <a:rPr sz="1400" spc="4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тих,</a:t>
            </a:r>
            <a:r>
              <a:rPr sz="1400" spc="-1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хто</a:t>
            </a:r>
            <a:r>
              <a:rPr sz="1400" spc="7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приходить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вшанувати</a:t>
            </a:r>
            <a:r>
              <a:rPr sz="1400" spc="4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пам'ять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загиблих,</a:t>
            </a:r>
            <a:r>
              <a:rPr sz="1400" spc="-6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а</a:t>
            </a:r>
            <a:r>
              <a:rPr sz="1400" spc="-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75" dirty="0">
                <a:solidFill>
                  <a:srgbClr val="010101"/>
                </a:solidFill>
                <a:latin typeface="Arial"/>
                <a:cs typeface="Arial"/>
              </a:rPr>
              <a:t>й</a:t>
            </a:r>
            <a:r>
              <a:rPr sz="1400" spc="-9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для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відвідувачів</a:t>
            </a:r>
            <a:r>
              <a:rPr sz="1400" spc="8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церкви.</a:t>
            </a:r>
            <a:r>
              <a:rPr sz="1400" spc="-2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Водночас,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цей</a:t>
            </a:r>
            <a:r>
              <a:rPr sz="1400" spc="49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простір</a:t>
            </a:r>
            <a:r>
              <a:rPr sz="1400" spc="6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стане</a:t>
            </a:r>
            <a:r>
              <a:rPr sz="1400" spc="6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spc="65" dirty="0">
                <a:solidFill>
                  <a:srgbClr val="010101"/>
                </a:solidFill>
                <a:latin typeface="Arial"/>
                <a:cs typeface="Arial"/>
              </a:rPr>
              <a:t>зоною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відпочинку</a:t>
            </a:r>
            <a:r>
              <a:rPr sz="1400" spc="7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для</a:t>
            </a:r>
            <a:r>
              <a:rPr sz="1400" spc="48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тих,</a:t>
            </a:r>
            <a:r>
              <a:rPr sz="1400" spc="409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хто</a:t>
            </a:r>
            <a:r>
              <a:rPr sz="1400" spc="46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хоче</a:t>
            </a:r>
            <a:r>
              <a:rPr sz="1400" spc="49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знайти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спокій</a:t>
            </a:r>
            <a:r>
              <a:rPr sz="1400" spc="18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та</a:t>
            </a:r>
            <a:r>
              <a:rPr sz="1400" spc="204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відновити</a:t>
            </a:r>
            <a:r>
              <a:rPr sz="1400" spc="28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душевний</a:t>
            </a:r>
            <a:r>
              <a:rPr sz="1400" spc="24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баланс.</a:t>
            </a:r>
            <a:endParaRPr sz="1400">
              <a:latin typeface="Arial"/>
              <a:cs typeface="Arial"/>
            </a:endParaRPr>
          </a:p>
          <a:p>
            <a:pPr marL="13970" marR="5080" indent="635" algn="just">
              <a:lnSpc>
                <a:spcPct val="123000"/>
              </a:lnSpc>
              <a:spcBef>
                <a:spcPts val="1295"/>
              </a:spcBef>
            </a:pP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Передбачено</a:t>
            </a:r>
            <a:r>
              <a:rPr sz="1400" spc="36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прокладання</a:t>
            </a:r>
            <a:r>
              <a:rPr sz="1400" spc="37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доріжок,</a:t>
            </a:r>
            <a:r>
              <a:rPr sz="1400" spc="27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як1</a:t>
            </a:r>
            <a:r>
              <a:rPr sz="1400" spc="22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не</a:t>
            </a:r>
            <a:r>
              <a:rPr sz="1400" spc="25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лише</a:t>
            </a:r>
            <a:r>
              <a:rPr sz="1400" spc="29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орган1чно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вписуються</a:t>
            </a:r>
            <a:r>
              <a:rPr sz="1400" spc="29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у</a:t>
            </a:r>
            <a:r>
              <a:rPr sz="1400" spc="204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наявний</a:t>
            </a:r>
            <a:r>
              <a:rPr sz="1400" spc="23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ландшафт,</a:t>
            </a:r>
            <a:r>
              <a:rPr sz="1400" spc="22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а</a:t>
            </a:r>
            <a:r>
              <a:rPr sz="1400" spc="22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spc="75" dirty="0">
                <a:solidFill>
                  <a:srgbClr val="010101"/>
                </a:solidFill>
                <a:latin typeface="Arial"/>
                <a:cs typeface="Arial"/>
              </a:rPr>
              <a:t>й</a:t>
            </a:r>
            <a:r>
              <a:rPr sz="1400" spc="19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створюють</a:t>
            </a:r>
            <a:r>
              <a:rPr sz="1400" spc="27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зручн1</a:t>
            </a:r>
            <a:r>
              <a:rPr sz="1400" spc="19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spc="-50" dirty="0">
                <a:solidFill>
                  <a:srgbClr val="010101"/>
                </a:solidFill>
                <a:latin typeface="Arial"/>
                <a:cs typeface="Arial"/>
              </a:rPr>
              <a:t>й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33499" y="7585044"/>
            <a:ext cx="81915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72795" algn="l"/>
              </a:tabLst>
            </a:pPr>
            <a:r>
              <a:rPr sz="900" spc="-50" dirty="0">
                <a:solidFill>
                  <a:srgbClr val="010101"/>
                </a:solidFill>
                <a:latin typeface="Arial"/>
                <a:cs typeface="Arial"/>
              </a:rPr>
              <a:t>.</a:t>
            </a:r>
            <a:r>
              <a:rPr sz="900" dirty="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sz="900" spc="-50" dirty="0">
                <a:solidFill>
                  <a:srgbClr val="010101"/>
                </a:solidFill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04370" y="6529592"/>
            <a:ext cx="5736590" cy="13531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715" algn="just">
              <a:lnSpc>
                <a:spcPct val="124400"/>
              </a:lnSpc>
              <a:spcBef>
                <a:spcPts val="100"/>
              </a:spcBef>
            </a:pP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естетично</a:t>
            </a:r>
            <a:r>
              <a:rPr sz="1400" spc="-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привабливі</a:t>
            </a:r>
            <a:r>
              <a:rPr sz="1400" spc="16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маршрути</a:t>
            </a:r>
            <a:r>
              <a:rPr sz="1400" spc="1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для</a:t>
            </a:r>
            <a:r>
              <a:rPr sz="1400" spc="10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відвідувачів.</a:t>
            </a:r>
            <a:r>
              <a:rPr sz="1400" spc="7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Для</a:t>
            </a:r>
            <a:r>
              <a:rPr sz="1400" spc="2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390" dirty="0">
                <a:solidFill>
                  <a:srgbClr val="010101"/>
                </a:solidFill>
                <a:latin typeface="Arial"/>
                <a:cs typeface="Arial"/>
              </a:rPr>
              <a:t>1х</a:t>
            </a:r>
            <a:r>
              <a:rPr sz="1400" spc="29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створення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використовується</a:t>
            </a:r>
            <a:r>
              <a:rPr sz="1400" spc="27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гравій</a:t>
            </a:r>
            <a:r>
              <a:rPr sz="1400" spc="29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та</a:t>
            </a:r>
            <a:r>
              <a:rPr sz="1400" spc="37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кора</a:t>
            </a:r>
            <a:r>
              <a:rPr sz="1400" spc="33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що</a:t>
            </a:r>
            <a:r>
              <a:rPr sz="1400" spc="31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є</a:t>
            </a:r>
            <a:r>
              <a:rPr sz="1400" spc="3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оптимальним</a:t>
            </a:r>
            <a:r>
              <a:rPr sz="1400" spc="5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р1шенням</a:t>
            </a:r>
            <a:r>
              <a:rPr sz="1400" spc="45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10" dirty="0">
                <a:solidFill>
                  <a:srgbClr val="010101"/>
                </a:solidFill>
                <a:latin typeface="Arial"/>
                <a:cs typeface="Arial"/>
              </a:rPr>
              <a:t>з </a:t>
            </a:r>
            <a:r>
              <a:rPr sz="1400" spc="55" dirty="0">
                <a:solidFill>
                  <a:srgbClr val="010101"/>
                </a:solidFill>
                <a:latin typeface="Arial"/>
                <a:cs typeface="Arial"/>
              </a:rPr>
              <a:t>точки</a:t>
            </a:r>
            <a:r>
              <a:rPr sz="1400" spc="35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50" dirty="0">
                <a:solidFill>
                  <a:srgbClr val="010101"/>
                </a:solidFill>
                <a:latin typeface="Arial"/>
                <a:cs typeface="Arial"/>
              </a:rPr>
              <a:t>зору</a:t>
            </a:r>
            <a:r>
              <a:rPr sz="1400" spc="31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економічності</a:t>
            </a:r>
            <a:r>
              <a:rPr sz="1400" spc="44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та</a:t>
            </a:r>
            <a:r>
              <a:rPr sz="1400" spc="33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екологічності.</a:t>
            </a:r>
            <a:r>
              <a:rPr sz="1400" spc="25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Недорогі</a:t>
            </a:r>
            <a:r>
              <a:rPr sz="1400" spc="36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у</a:t>
            </a:r>
            <a:r>
              <a:rPr sz="1400" spc="29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виконанні,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не</a:t>
            </a:r>
            <a:r>
              <a:rPr sz="1400" spc="18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потребують</a:t>
            </a:r>
            <a:r>
              <a:rPr sz="1400" spc="27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великого</a:t>
            </a:r>
            <a:r>
              <a:rPr sz="1400" spc="18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технічного</a:t>
            </a:r>
            <a:r>
              <a:rPr sz="1400" spc="229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обслуговуванняякі.</a:t>
            </a:r>
            <a:r>
              <a:rPr sz="1400" spc="18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Плавні </a:t>
            </a:r>
            <a:r>
              <a:rPr sz="1400" spc="-280" dirty="0">
                <a:solidFill>
                  <a:srgbClr val="010101"/>
                </a:solidFill>
                <a:latin typeface="Arial"/>
                <a:cs typeface="Arial"/>
              </a:rPr>
              <a:t>л1н11</a:t>
            </a:r>
            <a:r>
              <a:rPr sz="1400" spc="12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та</a:t>
            </a:r>
            <a:r>
              <a:rPr sz="1400" spc="18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розташування</a:t>
            </a:r>
            <a:r>
              <a:rPr sz="1400" spc="29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основних</a:t>
            </a:r>
            <a:r>
              <a:rPr sz="1400" spc="24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40" dirty="0">
                <a:solidFill>
                  <a:srgbClr val="010101"/>
                </a:solidFill>
                <a:latin typeface="Arial"/>
                <a:cs typeface="Arial"/>
              </a:rPr>
              <a:t>елемент1в</a:t>
            </a:r>
            <a:r>
              <a:rPr sz="1400" spc="27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45" dirty="0">
                <a:solidFill>
                  <a:srgbClr val="010101"/>
                </a:solidFill>
                <a:latin typeface="Arial"/>
                <a:cs typeface="Arial"/>
              </a:rPr>
              <a:t>мемор1алу</a:t>
            </a:r>
            <a:r>
              <a:rPr sz="1400" spc="27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дозволяють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0242" y="7854121"/>
            <a:ext cx="5728970" cy="2040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2065" indent="635" algn="just">
              <a:lnSpc>
                <a:spcPct val="124400"/>
              </a:lnSpc>
              <a:spcBef>
                <a:spcPts val="100"/>
              </a:spcBef>
            </a:pP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в1дв1дувачам</a:t>
            </a:r>
            <a:r>
              <a:rPr sz="1400" spc="30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переживати</a:t>
            </a:r>
            <a:r>
              <a:rPr sz="1400" spc="27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прост1р</a:t>
            </a:r>
            <a:r>
              <a:rPr sz="1400" spc="25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поетапно:</a:t>
            </a:r>
            <a:r>
              <a:rPr sz="1400" spc="28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в1д</a:t>
            </a:r>
            <a:r>
              <a:rPr sz="1400" spc="22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spc="45" dirty="0">
                <a:solidFill>
                  <a:srgbClr val="010101"/>
                </a:solidFill>
                <a:latin typeface="Arial"/>
                <a:cs typeface="Arial"/>
              </a:rPr>
              <a:t>глибокого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емоційного</a:t>
            </a:r>
            <a:r>
              <a:rPr sz="1400" spc="27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занурення</a:t>
            </a:r>
            <a:r>
              <a:rPr sz="1400" spc="27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50" dirty="0">
                <a:solidFill>
                  <a:srgbClr val="010101"/>
                </a:solidFill>
                <a:latin typeface="Arial"/>
                <a:cs typeface="Arial"/>
              </a:rPr>
              <a:t>до</a:t>
            </a:r>
            <a:r>
              <a:rPr sz="1400" spc="10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місць</a:t>
            </a:r>
            <a:r>
              <a:rPr sz="1400" spc="14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для</a:t>
            </a:r>
            <a:r>
              <a:rPr sz="1400" spc="15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роздумів</a:t>
            </a:r>
            <a:r>
              <a:rPr sz="1400" spc="15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та</a:t>
            </a:r>
            <a:r>
              <a:rPr sz="1400" spc="16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відпочинку.</a:t>
            </a:r>
            <a:endParaRPr sz="1400">
              <a:latin typeface="Arial"/>
              <a:cs typeface="Arial"/>
            </a:endParaRPr>
          </a:p>
          <a:p>
            <a:pPr marL="13335" marR="5080" indent="-1270" algn="just">
              <a:lnSpc>
                <a:spcPct val="123700"/>
              </a:lnSpc>
              <a:spcBef>
                <a:spcPts val="1285"/>
              </a:spcBef>
            </a:pPr>
            <a:r>
              <a:rPr sz="1300" spc="80" dirty="0">
                <a:solidFill>
                  <a:srgbClr val="010101"/>
                </a:solidFill>
                <a:latin typeface="Arial"/>
                <a:cs typeface="Arial"/>
              </a:rPr>
              <a:t>У</a:t>
            </a:r>
            <a:r>
              <a:rPr sz="1300" spc="285" dirty="0">
                <a:solidFill>
                  <a:srgbClr val="010101"/>
                </a:solidFill>
                <a:latin typeface="Arial"/>
                <a:cs typeface="Arial"/>
              </a:rPr>
              <a:t> 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рамках</a:t>
            </a:r>
            <a:r>
              <a:rPr sz="1400" spc="295" dirty="0">
                <a:solidFill>
                  <a:srgbClr val="010101"/>
                </a:solidFill>
                <a:latin typeface="Arial"/>
                <a:cs typeface="Arial"/>
              </a:rPr>
              <a:t> 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проєкту</a:t>
            </a:r>
            <a:r>
              <a:rPr sz="1400" spc="275" dirty="0">
                <a:solidFill>
                  <a:srgbClr val="010101"/>
                </a:solidFill>
                <a:latin typeface="Arial"/>
                <a:cs typeface="Arial"/>
              </a:rPr>
              <a:t> 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було</a:t>
            </a:r>
            <a:r>
              <a:rPr sz="1400" spc="270" dirty="0">
                <a:solidFill>
                  <a:srgbClr val="010101"/>
                </a:solidFill>
                <a:latin typeface="Arial"/>
                <a:cs typeface="Arial"/>
              </a:rPr>
              <a:t> 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збережено</a:t>
            </a:r>
            <a:r>
              <a:rPr sz="1400" spc="285" dirty="0">
                <a:solidFill>
                  <a:srgbClr val="010101"/>
                </a:solidFill>
                <a:latin typeface="Arial"/>
                <a:cs typeface="Arial"/>
              </a:rPr>
              <a:t> 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та</a:t>
            </a:r>
            <a:r>
              <a:rPr sz="1400" spc="270" dirty="0">
                <a:solidFill>
                  <a:srgbClr val="010101"/>
                </a:solidFill>
                <a:latin typeface="Arial"/>
                <a:cs typeface="Arial"/>
              </a:rPr>
              <a:t>  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переосмислено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використання</a:t>
            </a:r>
            <a:r>
              <a:rPr sz="1400" spc="9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наявних</a:t>
            </a:r>
            <a:r>
              <a:rPr sz="1400" spc="48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кубів</a:t>
            </a:r>
            <a:r>
              <a:rPr sz="1400" spc="40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із</a:t>
            </a:r>
            <a:r>
              <a:rPr sz="1400" spc="3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табличками,</a:t>
            </a:r>
            <a:r>
              <a:rPr sz="1400" spc="44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на</a:t>
            </a:r>
            <a:r>
              <a:rPr sz="1400" spc="41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яких</a:t>
            </a:r>
            <a:r>
              <a:rPr sz="1400" spc="42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викарбувані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імена</a:t>
            </a:r>
            <a:r>
              <a:rPr sz="1400" spc="19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жертв.</a:t>
            </a:r>
            <a:r>
              <a:rPr sz="1400" spc="14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Раніше</a:t>
            </a:r>
            <a:r>
              <a:rPr sz="1400" spc="204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вони</a:t>
            </a:r>
            <a:r>
              <a:rPr sz="1400" spc="1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були</a:t>
            </a:r>
            <a:r>
              <a:rPr sz="1400" spc="15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зосереджені</a:t>
            </a:r>
            <a:r>
              <a:rPr sz="1400" spc="27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</a:t>
            </a:r>
            <a:r>
              <a:rPr sz="1400" spc="12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одному</a:t>
            </a:r>
            <a:r>
              <a:rPr sz="1400" spc="19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місці,</a:t>
            </a:r>
            <a:r>
              <a:rPr sz="1400" spc="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тепер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розміщені</a:t>
            </a:r>
            <a:r>
              <a:rPr sz="1400" spc="390" dirty="0">
                <a:solidFill>
                  <a:srgbClr val="010101"/>
                </a:solidFill>
                <a:latin typeface="Arial"/>
                <a:cs typeface="Arial"/>
              </a:rPr>
              <a:t> 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вздовж</a:t>
            </a:r>
            <a:r>
              <a:rPr sz="1400" spc="375" dirty="0">
                <a:solidFill>
                  <a:srgbClr val="010101"/>
                </a:solidFill>
                <a:latin typeface="Arial"/>
                <a:cs typeface="Arial"/>
              </a:rPr>
              <a:t> 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звивистих</a:t>
            </a:r>
            <a:r>
              <a:rPr sz="1400" spc="395" dirty="0">
                <a:solidFill>
                  <a:srgbClr val="010101"/>
                </a:solidFill>
                <a:latin typeface="Arial"/>
                <a:cs typeface="Arial"/>
              </a:rPr>
              <a:t> 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доріжок</a:t>
            </a:r>
            <a:r>
              <a:rPr sz="1400" spc="405" dirty="0">
                <a:solidFill>
                  <a:srgbClr val="010101"/>
                </a:solidFill>
                <a:latin typeface="Arial"/>
                <a:cs typeface="Arial"/>
              </a:rPr>
              <a:t> 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меморіалу.</a:t>
            </a:r>
            <a:r>
              <a:rPr sz="1400" spc="380" dirty="0">
                <a:solidFill>
                  <a:srgbClr val="010101"/>
                </a:solidFill>
                <a:latin typeface="Arial"/>
                <a:cs typeface="Arial"/>
              </a:rPr>
              <a:t>   </a:t>
            </a:r>
            <a:r>
              <a:rPr sz="1400" spc="-20" dirty="0">
                <a:solidFill>
                  <a:srgbClr val="010101"/>
                </a:solidFill>
                <a:latin typeface="Arial"/>
                <a:cs typeface="Arial"/>
              </a:rPr>
              <a:t>Таке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розташування</a:t>
            </a:r>
            <a:r>
              <a:rPr sz="1400" spc="26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дозволяє</a:t>
            </a:r>
            <a:r>
              <a:rPr sz="1400" spc="24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spc="-70" dirty="0">
                <a:solidFill>
                  <a:srgbClr val="010101"/>
                </a:solidFill>
                <a:latin typeface="Arial"/>
                <a:cs typeface="Arial"/>
              </a:rPr>
              <a:t>в1дв1дувачам</a:t>
            </a:r>
            <a:r>
              <a:rPr sz="1400" spc="29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поступово</a:t>
            </a:r>
            <a:r>
              <a:rPr sz="1400" spc="22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пройти</a:t>
            </a:r>
            <a:r>
              <a:rPr sz="1400" spc="21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spc="-20" dirty="0">
                <a:solidFill>
                  <a:srgbClr val="010101"/>
                </a:solidFill>
                <a:latin typeface="Arial"/>
                <a:cs typeface="Arial"/>
              </a:rPr>
              <a:t>шлях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38827" y="904412"/>
            <a:ext cx="153733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90345" algn="l"/>
              </a:tabLst>
            </a:pPr>
            <a:r>
              <a:rPr sz="900" spc="-50" dirty="0">
                <a:solidFill>
                  <a:srgbClr val="010101"/>
                </a:solidFill>
                <a:latin typeface="Arial"/>
                <a:cs typeface="Arial"/>
              </a:rPr>
              <a:t>.</a:t>
            </a:r>
            <a:r>
              <a:rPr sz="900" dirty="0">
                <a:solidFill>
                  <a:srgbClr val="010101"/>
                </a:solidFill>
                <a:latin typeface="Arial"/>
                <a:cs typeface="Arial"/>
              </a:rPr>
              <a:t>	</a:t>
            </a:r>
            <a:r>
              <a:rPr sz="900" spc="-50" dirty="0">
                <a:solidFill>
                  <a:srgbClr val="010101"/>
                </a:solidFill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4568" y="639405"/>
            <a:ext cx="5781675" cy="161290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9370" marR="30480" indent="-1905" algn="just">
              <a:lnSpc>
                <a:spcPct val="123600"/>
              </a:lnSpc>
              <a:spcBef>
                <a:spcPts val="135"/>
              </a:spcBef>
            </a:pP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серед</a:t>
            </a:r>
            <a:r>
              <a:rPr sz="1400" spc="2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імен</a:t>
            </a:r>
            <a:r>
              <a:rPr sz="1400" spc="24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загиблих,</a:t>
            </a:r>
            <a:r>
              <a:rPr sz="1400" spc="18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який</a:t>
            </a:r>
            <a:r>
              <a:rPr sz="1400" spc="27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веде</a:t>
            </a:r>
            <a:r>
              <a:rPr sz="1400" spc="18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50" dirty="0">
                <a:solidFill>
                  <a:srgbClr val="010101"/>
                </a:solidFill>
                <a:latin typeface="Arial"/>
                <a:cs typeface="Arial"/>
              </a:rPr>
              <a:t>до</a:t>
            </a:r>
            <a:r>
              <a:rPr sz="1400" spc="20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центрального</a:t>
            </a:r>
            <a:r>
              <a:rPr sz="1400" spc="3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місця</a:t>
            </a:r>
            <a:r>
              <a:rPr sz="1400" spc="29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010101"/>
                </a:solidFill>
                <a:latin typeface="Arial"/>
                <a:cs typeface="Arial"/>
              </a:rPr>
              <a:t>поховань,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перетворюючи</a:t>
            </a:r>
            <a:r>
              <a:rPr sz="1400" spc="484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прогулянку</a:t>
            </a:r>
            <a:r>
              <a:rPr sz="1400" spc="38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мемор1алом</a:t>
            </a:r>
            <a:r>
              <a:rPr sz="1400" spc="47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на</a:t>
            </a:r>
            <a:r>
              <a:rPr sz="1400" spc="31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символ1чну</a:t>
            </a:r>
            <a:r>
              <a:rPr sz="1400" spc="4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40" dirty="0">
                <a:solidFill>
                  <a:srgbClr val="010101"/>
                </a:solidFill>
                <a:latin typeface="Arial"/>
                <a:cs typeface="Arial"/>
              </a:rPr>
              <a:t>подорож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пам'яті,</a:t>
            </a:r>
            <a:r>
              <a:rPr sz="1400" spc="12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що</a:t>
            </a:r>
            <a:r>
              <a:rPr sz="1400" spc="16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підсилює</a:t>
            </a:r>
            <a:r>
              <a:rPr sz="1400" spc="23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емоційний</a:t>
            </a:r>
            <a:r>
              <a:rPr sz="1400" spc="26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і</a:t>
            </a:r>
            <a:r>
              <a:rPr sz="1400" spc="14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духовний</a:t>
            </a:r>
            <a:r>
              <a:rPr sz="1400" spc="26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вплив</a:t>
            </a:r>
            <a:r>
              <a:rPr sz="1400" spc="20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на</a:t>
            </a:r>
            <a:r>
              <a:rPr sz="1400" spc="17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55" dirty="0">
                <a:solidFill>
                  <a:srgbClr val="010101"/>
                </a:solidFill>
                <a:latin typeface="Arial"/>
                <a:cs typeface="Arial"/>
              </a:rPr>
              <a:t>кожного,</a:t>
            </a:r>
            <a:r>
              <a:rPr sz="1400" spc="114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25" dirty="0">
                <a:solidFill>
                  <a:srgbClr val="010101"/>
                </a:solidFill>
                <a:latin typeface="Arial"/>
                <a:cs typeface="Arial"/>
              </a:rPr>
              <a:t>хто </a:t>
            </a:r>
            <a:r>
              <a:rPr sz="1400" spc="70" dirty="0">
                <a:solidFill>
                  <a:srgbClr val="010101"/>
                </a:solidFill>
                <a:latin typeface="Arial"/>
                <a:cs typeface="Arial"/>
              </a:rPr>
              <a:t>його</a:t>
            </a:r>
            <a:r>
              <a:rPr sz="1400" spc="41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відвідує.</a:t>
            </a:r>
            <a:r>
              <a:rPr sz="1400" spc="484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Куби</a:t>
            </a:r>
            <a:r>
              <a:rPr sz="1400" spc="44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інтегровані</a:t>
            </a:r>
            <a:r>
              <a:rPr sz="1400" spc="484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у</a:t>
            </a:r>
            <a:r>
              <a:rPr sz="1400" spc="39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простір</a:t>
            </a:r>
            <a:r>
              <a:rPr sz="1400" spc="39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таким</a:t>
            </a:r>
            <a:r>
              <a:rPr sz="1400" spc="459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чином,</a:t>
            </a:r>
            <a:r>
              <a:rPr sz="1400" spc="4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що</a:t>
            </a:r>
            <a:r>
              <a:rPr sz="1400" spc="40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20" dirty="0">
                <a:solidFill>
                  <a:srgbClr val="010101"/>
                </a:solidFill>
                <a:latin typeface="Arial"/>
                <a:cs typeface="Arial"/>
              </a:rPr>
              <a:t>біля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кожного</a:t>
            </a:r>
            <a:r>
              <a:rPr sz="1400" b="1" spc="-10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з</a:t>
            </a:r>
            <a:r>
              <a:rPr sz="1400" b="1" spc="-9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них</a:t>
            </a:r>
            <a:r>
              <a:rPr sz="1400" b="1" spc="-10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є</a:t>
            </a:r>
            <a:r>
              <a:rPr sz="1400" b="1" spc="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95" dirty="0">
                <a:solidFill>
                  <a:srgbClr val="010101"/>
                </a:solidFill>
                <a:latin typeface="Arial"/>
                <a:cs typeface="Arial"/>
              </a:rPr>
              <a:t>м</a:t>
            </a:r>
            <a:r>
              <a:rPr sz="1400" b="1" spc="-860" dirty="0">
                <a:solidFill>
                  <a:srgbClr val="010101"/>
                </a:solidFill>
                <a:latin typeface="Arial"/>
                <a:cs typeface="Arial"/>
              </a:rPr>
              <a:t>1</a:t>
            </a:r>
            <a:r>
              <a:rPr sz="1350" spc="-277" baseline="58641" dirty="0">
                <a:solidFill>
                  <a:srgbClr val="010101"/>
                </a:solidFill>
                <a:latin typeface="Arial"/>
                <a:cs typeface="Arial"/>
              </a:rPr>
              <a:t>.</a:t>
            </a:r>
            <a:r>
              <a:rPr sz="1350" spc="532" baseline="58641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45" dirty="0">
                <a:solidFill>
                  <a:srgbClr val="010101"/>
                </a:solidFill>
                <a:latin typeface="Arial"/>
                <a:cs typeface="Arial"/>
              </a:rPr>
              <a:t>сце</a:t>
            </a:r>
            <a:r>
              <a:rPr sz="1400" b="1" spc="18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де</a:t>
            </a:r>
            <a:r>
              <a:rPr sz="1400" b="1" spc="14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65" dirty="0">
                <a:solidFill>
                  <a:srgbClr val="010101"/>
                </a:solidFill>
                <a:latin typeface="Arial"/>
                <a:cs typeface="Arial"/>
              </a:rPr>
              <a:t>в</a:t>
            </a:r>
            <a:r>
              <a:rPr sz="1400" spc="-750" dirty="0">
                <a:solidFill>
                  <a:srgbClr val="010101"/>
                </a:solidFill>
                <a:latin typeface="Arial"/>
                <a:cs typeface="Arial"/>
              </a:rPr>
              <a:t>1</a:t>
            </a:r>
            <a:r>
              <a:rPr sz="1350" spc="-232" baseline="58641" dirty="0">
                <a:solidFill>
                  <a:srgbClr val="010101"/>
                </a:solidFill>
                <a:latin typeface="Arial"/>
                <a:cs typeface="Arial"/>
              </a:rPr>
              <a:t>.</a:t>
            </a:r>
            <a:r>
              <a:rPr sz="1350" spc="442" baseline="58641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30" dirty="0">
                <a:solidFill>
                  <a:srgbClr val="010101"/>
                </a:solidFill>
                <a:latin typeface="Arial"/>
                <a:cs typeface="Arial"/>
              </a:rPr>
              <a:t>дв</a:t>
            </a:r>
            <a:r>
              <a:rPr sz="1400" spc="-765" dirty="0">
                <a:solidFill>
                  <a:srgbClr val="010101"/>
                </a:solidFill>
                <a:latin typeface="Arial"/>
                <a:cs typeface="Arial"/>
              </a:rPr>
              <a:t>1</a:t>
            </a:r>
            <a:r>
              <a:rPr sz="1350" spc="-179" baseline="58641" dirty="0">
                <a:solidFill>
                  <a:srgbClr val="010101"/>
                </a:solidFill>
                <a:latin typeface="Arial"/>
                <a:cs typeface="Arial"/>
              </a:rPr>
              <a:t>.</a:t>
            </a:r>
            <a:r>
              <a:rPr sz="1350" spc="330" baseline="58641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110" dirty="0">
                <a:solidFill>
                  <a:srgbClr val="010101"/>
                </a:solidFill>
                <a:latin typeface="Arial"/>
                <a:cs typeface="Arial"/>
              </a:rPr>
              <a:t>дувач1</a:t>
            </a:r>
            <a:r>
              <a:rPr sz="1350" spc="-165" baseline="58641" dirty="0">
                <a:solidFill>
                  <a:srgbClr val="010101"/>
                </a:solidFill>
                <a:latin typeface="Arial"/>
                <a:cs typeface="Arial"/>
              </a:rPr>
              <a:t>.</a:t>
            </a:r>
            <a:r>
              <a:rPr sz="1350" spc="375" baseline="58641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можуть</a:t>
            </a:r>
            <a:r>
              <a:rPr sz="1400" b="1" spc="22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00" dirty="0">
                <a:solidFill>
                  <a:srgbClr val="010101"/>
                </a:solidFill>
                <a:latin typeface="Arial"/>
                <a:cs typeface="Arial"/>
              </a:rPr>
              <a:t>прис1</a:t>
            </a:r>
            <a:r>
              <a:rPr sz="1350" spc="-150" baseline="58641" dirty="0">
                <a:solidFill>
                  <a:srgbClr val="010101"/>
                </a:solidFill>
                <a:latin typeface="Arial"/>
                <a:cs typeface="Arial"/>
              </a:rPr>
              <a:t>.</a:t>
            </a:r>
            <a:r>
              <a:rPr sz="1400" b="1" spc="-100" dirty="0">
                <a:solidFill>
                  <a:srgbClr val="010101"/>
                </a:solidFill>
                <a:latin typeface="Arial"/>
                <a:cs typeface="Arial"/>
              </a:rPr>
              <a:t>сти,</a:t>
            </a:r>
            <a:r>
              <a:rPr sz="1400" b="1" spc="19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45" dirty="0">
                <a:solidFill>
                  <a:srgbClr val="010101"/>
                </a:solidFill>
                <a:latin typeface="Arial"/>
                <a:cs typeface="Arial"/>
              </a:rPr>
              <a:t>вшанувати </a:t>
            </a:r>
            <a:r>
              <a:rPr sz="1400" b="1" spc="-35" dirty="0">
                <a:solidFill>
                  <a:srgbClr val="010101"/>
                </a:solidFill>
                <a:latin typeface="Arial"/>
                <a:cs typeface="Arial"/>
              </a:rPr>
              <a:t>загиблих,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010101"/>
                </a:solidFill>
                <a:latin typeface="Arial"/>
                <a:cs typeface="Arial"/>
              </a:rPr>
              <a:t>покласти</a:t>
            </a:r>
            <a:r>
              <a:rPr sz="1400" b="1" spc="4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45" dirty="0">
                <a:solidFill>
                  <a:srgbClr val="010101"/>
                </a:solidFill>
                <a:latin typeface="Arial"/>
                <a:cs typeface="Arial"/>
              </a:rPr>
              <a:t>квіти</a:t>
            </a:r>
            <a:r>
              <a:rPr sz="1400" b="1" spc="-5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та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знайти</a:t>
            </a:r>
            <a:r>
              <a:rPr sz="1400" b="1" spc="-3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45" dirty="0">
                <a:solidFill>
                  <a:srgbClr val="010101"/>
                </a:solidFill>
                <a:latin typeface="Arial"/>
                <a:cs typeface="Arial"/>
              </a:rPr>
              <a:t>хвилину</a:t>
            </a:r>
            <a:r>
              <a:rPr sz="1400" b="1" spc="-2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010101"/>
                </a:solidFill>
                <a:latin typeface="Arial"/>
                <a:cs typeface="Arial"/>
              </a:rPr>
              <a:t>для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роздумів.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05795" y="2397307"/>
            <a:ext cx="5735320" cy="4936490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indent="6985" algn="just">
              <a:lnSpc>
                <a:spcPct val="123700"/>
              </a:lnSpc>
              <a:spcBef>
                <a:spcPts val="85"/>
              </a:spcBef>
            </a:pP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Uентром</a:t>
            </a:r>
            <a:r>
              <a:rPr sz="1400" b="1" spc="254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меморіалу</a:t>
            </a:r>
            <a:r>
              <a:rPr sz="1400" b="1" spc="24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є</a:t>
            </a:r>
            <a:r>
              <a:rPr sz="1400" b="1" spc="17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місце</a:t>
            </a:r>
            <a:r>
              <a:rPr sz="1400" b="1" spc="22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поховань,</a:t>
            </a:r>
            <a:r>
              <a:rPr sz="1400" b="1" spc="24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яке</a:t>
            </a:r>
            <a:r>
              <a:rPr sz="1400" b="1" spc="20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візуально</a:t>
            </a:r>
            <a:r>
              <a:rPr sz="1400" b="1" spc="23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010101"/>
                </a:solidFill>
                <a:latin typeface="Arial"/>
                <a:cs typeface="Arial"/>
              </a:rPr>
              <a:t>виділене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серед</a:t>
            </a:r>
            <a:r>
              <a:rPr sz="1400" b="1" spc="-4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010101"/>
                </a:solidFill>
                <a:latin typeface="Arial"/>
                <a:cs typeface="Arial"/>
              </a:rPr>
              <a:t>усього</a:t>
            </a:r>
            <a:r>
              <a:rPr sz="1400" b="1" spc="2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010101"/>
                </a:solidFill>
                <a:latin typeface="Arial"/>
                <a:cs typeface="Arial"/>
              </a:rPr>
              <a:t>простору.</a:t>
            </a:r>
            <a:r>
              <a:rPr sz="1400" b="1" spc="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Uя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010101"/>
                </a:solidFill>
                <a:latin typeface="Arial"/>
                <a:cs typeface="Arial"/>
              </a:rPr>
              <a:t>зона,</a:t>
            </a:r>
            <a:r>
              <a:rPr sz="1400" b="1" spc="-5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створена</a:t>
            </a:r>
            <a:r>
              <a:rPr sz="1400" b="1" spc="9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з</a:t>
            </a:r>
            <a:r>
              <a:rPr sz="1400" b="1" spc="-10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легко</a:t>
            </a:r>
            <a:r>
              <a:rPr sz="1400" b="1" spc="9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80" dirty="0">
                <a:solidFill>
                  <a:srgbClr val="010101"/>
                </a:solidFill>
                <a:latin typeface="Arial"/>
                <a:cs typeface="Arial"/>
              </a:rPr>
              <a:t>конструкці1,</a:t>
            </a:r>
            <a:r>
              <a:rPr sz="1400" b="1" spc="5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яку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поступово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має</a:t>
            </a:r>
            <a:r>
              <a:rPr sz="1400" b="1" spc="-3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обплести</a:t>
            </a:r>
            <a:r>
              <a:rPr sz="1400" b="1" spc="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60" dirty="0">
                <a:solidFill>
                  <a:srgbClr val="010101"/>
                </a:solidFill>
                <a:latin typeface="Arial"/>
                <a:cs typeface="Arial"/>
              </a:rPr>
              <a:t>плющ.</a:t>
            </a:r>
            <a:r>
              <a:rPr sz="1400" b="1" spc="-4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Такий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природний</a:t>
            </a:r>
            <a:r>
              <a:rPr sz="1400" b="1" spc="4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елемент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надає </a:t>
            </a:r>
            <a:r>
              <a:rPr sz="1400" b="1" spc="-40" dirty="0">
                <a:solidFill>
                  <a:srgbClr val="010101"/>
                </a:solidFill>
                <a:latin typeface="Arial"/>
                <a:cs typeface="Arial"/>
              </a:rPr>
              <a:t>меморіалу</a:t>
            </a:r>
            <a:r>
              <a:rPr sz="1400" b="1" spc="-6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символічно</a:t>
            </a:r>
            <a:r>
              <a:rPr sz="1400" b="1" spc="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35" dirty="0">
                <a:solidFill>
                  <a:srgbClr val="010101"/>
                </a:solidFill>
                <a:latin typeface="Arial"/>
                <a:cs typeface="Arial"/>
              </a:rPr>
              <a:t>сили,</a:t>
            </a:r>
            <a:r>
              <a:rPr sz="1400" b="1" spc="-6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010101"/>
                </a:solidFill>
                <a:latin typeface="Arial"/>
                <a:cs typeface="Arial"/>
              </a:rPr>
              <a:t>відображаючи</a:t>
            </a:r>
            <a:r>
              <a:rPr sz="1400" b="1" spc="4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50" dirty="0">
                <a:solidFill>
                  <a:srgbClr val="010101"/>
                </a:solidFill>
                <a:latin typeface="Arial"/>
                <a:cs typeface="Arial"/>
              </a:rPr>
              <a:t>ідею </a:t>
            </a:r>
            <a:r>
              <a:rPr sz="1400" b="1" spc="-20" dirty="0">
                <a:solidFill>
                  <a:srgbClr val="010101"/>
                </a:solidFill>
                <a:latin typeface="Arial"/>
                <a:cs typeface="Arial"/>
              </a:rPr>
              <a:t>часу</a:t>
            </a:r>
            <a:r>
              <a:rPr sz="1400" b="1" spc="-7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та</a:t>
            </a:r>
            <a:r>
              <a:rPr sz="1400" b="1" spc="-6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010101"/>
                </a:solidFill>
                <a:latin typeface="Arial"/>
                <a:cs typeface="Arial"/>
              </a:rPr>
              <a:t>зцілення.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Усередині</a:t>
            </a:r>
            <a:r>
              <a:rPr sz="1400" b="1" spc="1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ціє1</a:t>
            </a:r>
            <a:r>
              <a:rPr sz="1400" b="1" spc="5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конструкці1</a:t>
            </a:r>
            <a:r>
              <a:rPr sz="1400" b="1" spc="9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розміщені</a:t>
            </a:r>
            <a:r>
              <a:rPr sz="1400" b="1" spc="114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камінці,</a:t>
            </a:r>
            <a:r>
              <a:rPr sz="1400" b="1" spc="6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які</a:t>
            </a:r>
            <a:r>
              <a:rPr sz="1400" b="1" spc="5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виконують</a:t>
            </a:r>
            <a:r>
              <a:rPr sz="1400" b="1" spc="12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не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лише</a:t>
            </a:r>
            <a:r>
              <a:rPr sz="1400" b="1" spc="-4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010101"/>
                </a:solidFill>
                <a:latin typeface="Arial"/>
                <a:cs typeface="Arial"/>
              </a:rPr>
              <a:t>декоративну,</a:t>
            </a:r>
            <a:r>
              <a:rPr sz="1400" b="1" spc="-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але</a:t>
            </a:r>
            <a:r>
              <a:rPr sz="1400" b="1" spc="-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й</a:t>
            </a:r>
            <a:r>
              <a:rPr sz="1400" b="1" spc="-5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010101"/>
                </a:solidFill>
                <a:latin typeface="Arial"/>
                <a:cs typeface="Arial"/>
              </a:rPr>
              <a:t>концептуальну</a:t>
            </a:r>
            <a:r>
              <a:rPr sz="1400" b="1" spc="8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70" dirty="0">
                <a:solidFill>
                  <a:srgbClr val="010101"/>
                </a:solidFill>
                <a:latin typeface="Arial"/>
                <a:cs typeface="Arial"/>
              </a:rPr>
              <a:t>функцію.</a:t>
            </a:r>
            <a:r>
              <a:rPr sz="1400" b="1" spc="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Коли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65" dirty="0">
                <a:solidFill>
                  <a:srgbClr val="010101"/>
                </a:solidFill>
                <a:latin typeface="Arial"/>
                <a:cs typeface="Arial"/>
              </a:rPr>
              <a:t>відвідувач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заходить</a:t>
            </a:r>
            <a:r>
              <a:rPr sz="1400" b="1" spc="5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у</a:t>
            </a:r>
            <a:r>
              <a:rPr sz="1400" b="1" spc="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цей</a:t>
            </a:r>
            <a:r>
              <a:rPr sz="1400" b="1" spc="4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простір,</a:t>
            </a:r>
            <a:r>
              <a:rPr sz="1400" b="1" spc="3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він</a:t>
            </a:r>
            <a:r>
              <a:rPr sz="1400" b="1" spc="4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відразу</a:t>
            </a:r>
            <a:r>
              <a:rPr sz="1400" b="1" spc="6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010101"/>
                </a:solidFill>
                <a:latin typeface="Arial"/>
                <a:cs typeface="Arial"/>
              </a:rPr>
              <a:t>відчуває</a:t>
            </a:r>
            <a:r>
              <a:rPr sz="1400" b="1" spc="10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зміну</a:t>
            </a:r>
            <a:r>
              <a:rPr sz="1400" b="1" spc="2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атмосфери</a:t>
            </a:r>
            <a:r>
              <a:rPr sz="1400" b="1" spc="16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spc="-50" dirty="0">
                <a:solidFill>
                  <a:srgbClr val="010101"/>
                </a:solidFill>
                <a:latin typeface="Arial"/>
                <a:cs typeface="Arial"/>
              </a:rPr>
              <a:t>- 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відкрите</a:t>
            </a:r>
            <a:r>
              <a:rPr sz="1400" b="1" spc="-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небо</a:t>
            </a:r>
            <a:r>
              <a:rPr sz="1400" b="1" spc="-7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та</a:t>
            </a:r>
            <a:r>
              <a:rPr sz="1400" b="1" spc="-5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зелені</a:t>
            </a:r>
            <a:r>
              <a:rPr sz="1400" b="1" spc="-2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35" dirty="0">
                <a:solidFill>
                  <a:srgbClr val="010101"/>
                </a:solidFill>
                <a:latin typeface="Arial"/>
                <a:cs typeface="Arial"/>
              </a:rPr>
              <a:t>стіни</a:t>
            </a:r>
            <a:r>
              <a:rPr sz="1400" b="1" spc="-6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55" dirty="0">
                <a:solidFill>
                  <a:srgbClr val="010101"/>
                </a:solidFill>
                <a:latin typeface="Arial"/>
                <a:cs typeface="Arial"/>
              </a:rPr>
              <a:t>створюють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60" dirty="0">
                <a:solidFill>
                  <a:srgbClr val="010101"/>
                </a:solidFill>
                <a:latin typeface="Arial"/>
                <a:cs typeface="Arial"/>
              </a:rPr>
              <a:t>відчуття</a:t>
            </a:r>
            <a:r>
              <a:rPr sz="1400" b="1" spc="1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50" dirty="0">
                <a:solidFill>
                  <a:srgbClr val="010101"/>
                </a:solidFill>
                <a:latin typeface="Arial"/>
                <a:cs typeface="Arial"/>
              </a:rPr>
              <a:t>ізольованості</a:t>
            </a:r>
            <a:r>
              <a:rPr sz="1400" b="1" spc="2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та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осмислення.</a:t>
            </a:r>
            <a:r>
              <a:rPr sz="1400" b="1" spc="12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Ходьба</a:t>
            </a:r>
            <a:r>
              <a:rPr sz="1400" b="1" spc="1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по</a:t>
            </a:r>
            <a:r>
              <a:rPr sz="1400" b="1" spc="5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камінцях</a:t>
            </a:r>
            <a:r>
              <a:rPr sz="1400" b="1" spc="9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викликає</a:t>
            </a:r>
            <a:r>
              <a:rPr sz="1400" b="1" spc="10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легкий</a:t>
            </a:r>
            <a:r>
              <a:rPr sz="1400" b="1" spc="8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010101"/>
                </a:solidFill>
                <a:latin typeface="Arial"/>
                <a:cs typeface="Arial"/>
              </a:rPr>
              <a:t>дискомфорт: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вони</a:t>
            </a:r>
            <a:r>
              <a:rPr sz="1400" b="1" spc="1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неприємно</a:t>
            </a:r>
            <a:r>
              <a:rPr sz="1400" b="1" spc="20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шарудять</a:t>
            </a:r>
            <a:r>
              <a:rPr sz="1400" b="1" spc="19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п1д</a:t>
            </a:r>
            <a:r>
              <a:rPr sz="1400" spc="1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ногами,</a:t>
            </a:r>
            <a:r>
              <a:rPr sz="1400" b="1" spc="1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40" dirty="0">
                <a:solidFill>
                  <a:srgbClr val="010101"/>
                </a:solidFill>
                <a:latin typeface="Arial"/>
                <a:cs typeface="Arial"/>
              </a:rPr>
              <a:t>п1дсилюючи</a:t>
            </a:r>
            <a:r>
              <a:rPr sz="1400" b="1" spc="19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емоційний </a:t>
            </a:r>
            <a:r>
              <a:rPr sz="1400" b="1" spc="-50" dirty="0">
                <a:solidFill>
                  <a:srgbClr val="010101"/>
                </a:solidFill>
                <a:latin typeface="Arial"/>
                <a:cs typeface="Arial"/>
              </a:rPr>
              <a:t>вплив</a:t>
            </a:r>
            <a:r>
              <a:rPr sz="1400" b="1" spc="-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та</a:t>
            </a:r>
            <a:r>
              <a:rPr sz="1400" b="1" spc="-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35" dirty="0">
                <a:solidFill>
                  <a:srgbClr val="010101"/>
                </a:solidFill>
                <a:latin typeface="Arial"/>
                <a:cs typeface="Arial"/>
              </a:rPr>
              <a:t>нагадуючи</a:t>
            </a:r>
            <a:r>
              <a:rPr sz="1400" b="1" spc="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про</a:t>
            </a:r>
            <a:r>
              <a:rPr sz="1400" b="1" spc="-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40" dirty="0">
                <a:solidFill>
                  <a:srgbClr val="010101"/>
                </a:solidFill>
                <a:latin typeface="Arial"/>
                <a:cs typeface="Arial"/>
              </a:rPr>
              <a:t>втрату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й</a:t>
            </a:r>
            <a:r>
              <a:rPr sz="1400" b="1" spc="-8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90" dirty="0">
                <a:solidFill>
                  <a:srgbClr val="010101"/>
                </a:solidFill>
                <a:latin typeface="Arial"/>
                <a:cs typeface="Arial"/>
              </a:rPr>
              <a:t>тяжк1сть</a:t>
            </a:r>
            <a:r>
              <a:rPr sz="1400" b="1" spc="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45" dirty="0">
                <a:solidFill>
                  <a:srgbClr val="010101"/>
                </a:solidFill>
                <a:latin typeface="Arial"/>
                <a:cs typeface="Arial"/>
              </a:rPr>
              <a:t>минулих</a:t>
            </a:r>
            <a:r>
              <a:rPr sz="1400" b="1" spc="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подій.</a:t>
            </a:r>
            <a:endParaRPr sz="1400">
              <a:latin typeface="Arial"/>
              <a:cs typeface="Arial"/>
            </a:endParaRPr>
          </a:p>
          <a:p>
            <a:pPr marL="17780" marR="10160" indent="-3175" algn="just">
              <a:lnSpc>
                <a:spcPct val="123500"/>
              </a:lnSpc>
              <a:spcBef>
                <a:spcPts val="1290"/>
              </a:spcBef>
            </a:pP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У</a:t>
            </a:r>
            <a:r>
              <a:rPr sz="1400" b="1" spc="-4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010101"/>
                </a:solidFill>
                <a:latin typeface="Arial"/>
                <a:cs typeface="Arial"/>
              </a:rPr>
              <a:t>рамках</a:t>
            </a:r>
            <a:r>
              <a:rPr sz="1400" b="1" spc="-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проєкту</a:t>
            </a:r>
            <a:r>
              <a:rPr sz="1400" b="1" spc="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передбачено</a:t>
            </a:r>
            <a:r>
              <a:rPr sz="1400" b="1" spc="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40" dirty="0">
                <a:solidFill>
                  <a:srgbClr val="010101"/>
                </a:solidFill>
                <a:latin typeface="Arial"/>
                <a:cs typeface="Arial"/>
              </a:rPr>
              <a:t>облаштування</a:t>
            </a:r>
            <a:r>
              <a:rPr sz="1400" b="1" spc="114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010101"/>
                </a:solidFill>
                <a:latin typeface="Arial"/>
                <a:cs typeface="Arial"/>
              </a:rPr>
              <a:t>площі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біля</a:t>
            </a:r>
            <a:r>
              <a:rPr sz="1400" b="1" spc="-1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церкви,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яка</a:t>
            </a:r>
            <a:r>
              <a:rPr sz="1400" b="1" spc="4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стане</a:t>
            </a:r>
            <a:r>
              <a:rPr sz="1400" b="1" spc="42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багатофункціональним</a:t>
            </a:r>
            <a:r>
              <a:rPr sz="1400" b="1" spc="36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простором</a:t>
            </a:r>
            <a:r>
              <a:rPr sz="1400" b="1" spc="45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для</a:t>
            </a:r>
            <a:r>
              <a:rPr sz="1400" b="1" spc="434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проведення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різних</a:t>
            </a:r>
            <a:r>
              <a:rPr sz="1400" b="1" spc="6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заходів.</a:t>
            </a:r>
            <a:r>
              <a:rPr sz="1400" b="1" spc="5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Uя</a:t>
            </a:r>
            <a:r>
              <a:rPr sz="1400" b="1" spc="484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площа</a:t>
            </a:r>
            <a:r>
              <a:rPr sz="1400" b="1" spc="8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зможе</a:t>
            </a:r>
            <a:r>
              <a:rPr sz="1400" b="1" spc="484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використовуватись</a:t>
            </a:r>
            <a:r>
              <a:rPr sz="1400" b="1" spc="47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як</a:t>
            </a:r>
            <a:r>
              <a:rPr sz="1400" b="1" spc="45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для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церковних</a:t>
            </a:r>
            <a:r>
              <a:rPr sz="1400" b="1" spc="36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служб</a:t>
            </a:r>
            <a:r>
              <a:rPr sz="1400" b="1" spc="26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та</a:t>
            </a:r>
            <a:r>
              <a:rPr sz="1400" b="1" spc="30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релігійних</a:t>
            </a:r>
            <a:r>
              <a:rPr sz="1400" b="1" spc="37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подій,</a:t>
            </a:r>
            <a:r>
              <a:rPr sz="1400" b="1" spc="24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так</a:t>
            </a:r>
            <a:r>
              <a:rPr sz="1400" b="1" spc="27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і</a:t>
            </a:r>
            <a:r>
              <a:rPr sz="1400" b="1" spc="3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для</a:t>
            </a:r>
            <a:r>
              <a:rPr sz="1400" b="1" spc="29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45" dirty="0">
                <a:solidFill>
                  <a:srgbClr val="010101"/>
                </a:solidFill>
                <a:latin typeface="Arial"/>
                <a:cs typeface="Arial"/>
              </a:rPr>
              <a:t>меморіальних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церемоній,</a:t>
            </a:r>
            <a:r>
              <a:rPr sz="1400" b="1" spc="21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пов'язаних</a:t>
            </a:r>
            <a:r>
              <a:rPr sz="1400" b="1" spc="21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1з</a:t>
            </a:r>
            <a:r>
              <a:rPr sz="1400" spc="21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вшануванням</a:t>
            </a:r>
            <a:r>
              <a:rPr sz="1400" b="1" spc="250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загиблих.</a:t>
            </a:r>
            <a:r>
              <a:rPr sz="1400" b="1" spc="225" dirty="0">
                <a:solidFill>
                  <a:srgbClr val="010101"/>
                </a:solidFill>
                <a:latin typeface="Arial"/>
                <a:cs typeface="Arial"/>
              </a:rPr>
              <a:t>  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Завдяки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продуманій</a:t>
            </a:r>
            <a:r>
              <a:rPr sz="1400" b="1" spc="18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організаці</a:t>
            </a:r>
            <a:r>
              <a:rPr sz="1400" b="1" spc="28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простору,</a:t>
            </a:r>
            <a:r>
              <a:rPr sz="1400" b="1" spc="15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площа</a:t>
            </a:r>
            <a:r>
              <a:rPr sz="1400" b="1" spc="16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легко</a:t>
            </a:r>
            <a:r>
              <a:rPr sz="1400" b="1" spc="1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010101"/>
                </a:solidFill>
                <a:latin typeface="Arial"/>
                <a:cs typeface="Arial"/>
              </a:rPr>
              <a:t>адаптується</a:t>
            </a:r>
            <a:r>
              <a:rPr sz="1400" b="1" spc="19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для різних</a:t>
            </a:r>
            <a:r>
              <a:rPr sz="1400" b="1" spc="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010101"/>
                </a:solidFill>
                <a:latin typeface="Arial"/>
                <a:cs typeface="Arial"/>
              </a:rPr>
              <a:t>подій</a:t>
            </a:r>
            <a:r>
              <a:rPr sz="1400" b="1" spc="6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0101"/>
                </a:solidFill>
                <a:latin typeface="Arial"/>
                <a:cs typeface="Arial"/>
              </a:rPr>
              <a:t>-</a:t>
            </a:r>
            <a:r>
              <a:rPr sz="1400" spc="19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70" dirty="0">
                <a:solidFill>
                  <a:srgbClr val="010101"/>
                </a:solidFill>
                <a:latin typeface="Arial"/>
                <a:cs typeface="Arial"/>
              </a:rPr>
              <a:t>від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65" dirty="0">
                <a:solidFill>
                  <a:srgbClr val="010101"/>
                </a:solidFill>
                <a:latin typeface="Arial"/>
                <a:cs typeface="Arial"/>
              </a:rPr>
              <a:t>офіційних</a:t>
            </a:r>
            <a:r>
              <a:rPr sz="1400" b="1" spc="9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55" dirty="0">
                <a:solidFill>
                  <a:srgbClr val="010101"/>
                </a:solidFill>
                <a:latin typeface="Arial"/>
                <a:cs typeface="Arial"/>
              </a:rPr>
              <a:t>заходів</a:t>
            </a:r>
            <a:r>
              <a:rPr sz="1400" b="1" spc="3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до</a:t>
            </a:r>
            <a:r>
              <a:rPr sz="1400" b="1" spc="-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60" dirty="0">
                <a:solidFill>
                  <a:srgbClr val="010101"/>
                </a:solidFill>
                <a:latin typeface="Arial"/>
                <a:cs typeface="Arial"/>
              </a:rPr>
              <a:t>неформальних</a:t>
            </a:r>
            <a:r>
              <a:rPr sz="1400" b="1" spc="9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зібрань.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4794" y="7954834"/>
            <a:ext cx="2738755" cy="669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4450">
              <a:lnSpc>
                <a:spcPct val="100000"/>
              </a:lnSpc>
              <a:spcBef>
                <a:spcPts val="100"/>
              </a:spcBef>
            </a:pPr>
            <a:r>
              <a:rPr sz="1400" b="1" spc="-35" dirty="0">
                <a:solidFill>
                  <a:srgbClr val="010101"/>
                </a:solidFill>
                <a:latin typeface="Arial"/>
                <a:cs typeface="Arial"/>
              </a:rPr>
              <a:t>Техніко-</a:t>
            </a:r>
            <a:r>
              <a:rPr sz="1400" b="1" spc="-20" dirty="0">
                <a:solidFill>
                  <a:srgbClr val="010101"/>
                </a:solidFill>
                <a:latin typeface="Arial"/>
                <a:cs typeface="Arial"/>
              </a:rPr>
              <a:t>економічні</a:t>
            </a:r>
            <a:r>
              <a:rPr sz="1400" b="1" spc="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показники: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sz="1400" b="1" spc="-40" dirty="0">
                <a:solidFill>
                  <a:srgbClr val="010101"/>
                </a:solidFill>
                <a:latin typeface="Arial"/>
                <a:cs typeface="Arial"/>
              </a:rPr>
              <a:t>Площа</a:t>
            </a:r>
            <a:r>
              <a:rPr sz="1400" b="1" spc="5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засипки</a:t>
            </a:r>
            <a:r>
              <a:rPr sz="1400" b="1" spc="4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50" dirty="0">
                <a:solidFill>
                  <a:srgbClr val="010101"/>
                </a:solidFill>
                <a:latin typeface="Arial"/>
                <a:cs typeface="Arial"/>
              </a:rPr>
              <a:t>гравієм:</a:t>
            </a:r>
            <a:r>
              <a:rPr sz="1400" b="1" spc="6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350" b="1" dirty="0">
                <a:solidFill>
                  <a:srgbClr val="010101"/>
                </a:solidFill>
                <a:latin typeface="Arial"/>
                <a:cs typeface="Arial"/>
              </a:rPr>
              <a:t>815</a:t>
            </a:r>
            <a:r>
              <a:rPr sz="1350" b="1" spc="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м</a:t>
            </a:r>
            <a:r>
              <a:rPr sz="1200" b="1" spc="-37" baseline="38194" dirty="0">
                <a:solidFill>
                  <a:srgbClr val="010101"/>
                </a:solidFill>
                <a:latin typeface="Arial"/>
                <a:cs typeface="Arial"/>
              </a:rPr>
              <a:t>2</a:t>
            </a:r>
            <a:endParaRPr sz="1200" baseline="38194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124033" y="8580475"/>
            <a:ext cx="24892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100" b="1" spc="-37" baseline="-21825" dirty="0">
                <a:solidFill>
                  <a:srgbClr val="010101"/>
                </a:solidFill>
                <a:latin typeface="Arial"/>
                <a:cs typeface="Arial"/>
              </a:rPr>
              <a:t>м</a:t>
            </a:r>
            <a:r>
              <a:rPr sz="800" b="1" spc="-25" dirty="0">
                <a:solidFill>
                  <a:srgbClr val="010101"/>
                </a:solidFill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7494" y="8598787"/>
            <a:ext cx="2400300" cy="107886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84"/>
              </a:spcBef>
            </a:pPr>
            <a:r>
              <a:rPr sz="1400" b="1" spc="-35" dirty="0">
                <a:solidFill>
                  <a:srgbClr val="010101"/>
                </a:solidFill>
                <a:latin typeface="Arial"/>
                <a:cs typeface="Arial"/>
              </a:rPr>
              <a:t>Площа</a:t>
            </a:r>
            <a:r>
              <a:rPr sz="1400" b="1" spc="2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засипки</a:t>
            </a:r>
            <a:r>
              <a:rPr sz="1400" b="1" spc="-3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корою:</a:t>
            </a:r>
            <a:r>
              <a:rPr sz="1400" b="1" spc="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350" b="1" spc="-25" dirty="0">
                <a:solidFill>
                  <a:srgbClr val="010101"/>
                </a:solidFill>
                <a:latin typeface="Arial"/>
                <a:cs typeface="Arial"/>
              </a:rPr>
              <a:t>506</a:t>
            </a:r>
            <a:endParaRPr sz="1350">
              <a:latin typeface="Arial"/>
              <a:cs typeface="Arial"/>
            </a:endParaRPr>
          </a:p>
          <a:p>
            <a:pPr marL="38100" marR="160655">
              <a:lnSpc>
                <a:spcPct val="123000"/>
              </a:lnSpc>
            </a:pPr>
            <a:r>
              <a:rPr sz="1400" b="1" spc="-40" dirty="0">
                <a:solidFill>
                  <a:srgbClr val="010101"/>
                </a:solidFill>
                <a:latin typeface="Arial"/>
                <a:cs typeface="Arial"/>
              </a:rPr>
              <a:t>Площа</a:t>
            </a:r>
            <a:r>
              <a:rPr sz="1400" b="1" spc="5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40" dirty="0">
                <a:solidFill>
                  <a:srgbClr val="010101"/>
                </a:solidFill>
                <a:latin typeface="Arial"/>
                <a:cs typeface="Arial"/>
              </a:rPr>
              <a:t>мощення:</a:t>
            </a:r>
            <a:r>
              <a:rPr sz="1400" b="1" spc="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350" b="1" spc="70" dirty="0">
                <a:solidFill>
                  <a:srgbClr val="010101"/>
                </a:solidFill>
                <a:latin typeface="Arial"/>
                <a:cs typeface="Arial"/>
              </a:rPr>
              <a:t>1430</a:t>
            </a:r>
            <a:r>
              <a:rPr sz="1350" b="1" spc="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м</a:t>
            </a:r>
            <a:r>
              <a:rPr sz="1200" b="1" spc="-37" baseline="38194" dirty="0">
                <a:solidFill>
                  <a:srgbClr val="010101"/>
                </a:solidFill>
                <a:latin typeface="Arial"/>
                <a:cs typeface="Arial"/>
              </a:rPr>
              <a:t>2</a:t>
            </a:r>
            <a:r>
              <a:rPr sz="1200" b="1" spc="750" baseline="38194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50" dirty="0">
                <a:solidFill>
                  <a:srgbClr val="010101"/>
                </a:solidFill>
                <a:latin typeface="Arial"/>
                <a:cs typeface="Arial"/>
              </a:rPr>
              <a:t>К-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сть</a:t>
            </a:r>
            <a:r>
              <a:rPr sz="1400" b="1" spc="-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010101"/>
                </a:solidFill>
                <a:latin typeface="Arial"/>
                <a:cs typeface="Arial"/>
              </a:rPr>
              <a:t>бетонних</a:t>
            </a:r>
            <a:r>
              <a:rPr sz="1400" b="1" spc="3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60" dirty="0">
                <a:solidFill>
                  <a:srgbClr val="010101"/>
                </a:solidFill>
                <a:latin typeface="Arial"/>
                <a:cs typeface="Arial"/>
              </a:rPr>
              <a:t>сидінь:</a:t>
            </a:r>
            <a:r>
              <a:rPr sz="1400" b="1" spc="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45" dirty="0">
                <a:solidFill>
                  <a:srgbClr val="010101"/>
                </a:solidFill>
                <a:latin typeface="Arial"/>
                <a:cs typeface="Arial"/>
              </a:rPr>
              <a:t>24</a:t>
            </a:r>
            <a:endParaRPr sz="14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409"/>
              </a:spcBef>
            </a:pPr>
            <a:r>
              <a:rPr sz="1400" b="1" spc="-50" dirty="0">
                <a:solidFill>
                  <a:srgbClr val="010101"/>
                </a:solidFill>
                <a:latin typeface="Arial"/>
                <a:cs typeface="Arial"/>
              </a:rPr>
              <a:t>К-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сть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 дерев:</a:t>
            </a:r>
            <a:r>
              <a:rPr sz="1400" b="1" spc="-65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010101"/>
                </a:solidFill>
                <a:latin typeface="Arial"/>
                <a:cs typeface="Arial"/>
              </a:rPr>
              <a:t>75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2894" y="9700527"/>
            <a:ext cx="28575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0" dirty="0">
                <a:solidFill>
                  <a:srgbClr val="010101"/>
                </a:solidFill>
                <a:latin typeface="Arial"/>
                <a:cs typeface="Arial"/>
              </a:rPr>
              <a:t>К-</a:t>
            </a:r>
            <a:r>
              <a:rPr sz="1400" b="1" dirty="0">
                <a:solidFill>
                  <a:srgbClr val="010101"/>
                </a:solidFill>
                <a:latin typeface="Arial"/>
                <a:cs typeface="Arial"/>
              </a:rPr>
              <a:t>сть</a:t>
            </a:r>
            <a:r>
              <a:rPr sz="1400" b="1" spc="-1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35" dirty="0">
                <a:solidFill>
                  <a:srgbClr val="010101"/>
                </a:solidFill>
                <a:latin typeface="Arial"/>
                <a:cs typeface="Arial"/>
              </a:rPr>
              <a:t>грунтових</a:t>
            </a:r>
            <a:r>
              <a:rPr sz="1400" b="1" spc="5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400" b="1" spc="-70" dirty="0">
                <a:solidFill>
                  <a:srgbClr val="010101"/>
                </a:solidFill>
                <a:latin typeface="Arial"/>
                <a:cs typeface="Arial"/>
              </a:rPr>
              <a:t>світильників:</a:t>
            </a:r>
            <a:r>
              <a:rPr sz="1400" b="1" spc="30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350" b="1" spc="-25" dirty="0">
                <a:solidFill>
                  <a:srgbClr val="010101"/>
                </a:solidFill>
                <a:latin typeface="Arial"/>
                <a:cs typeface="Arial"/>
              </a:rPr>
              <a:t>180</a:t>
            </a:r>
            <a:endParaRPr sz="13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3502" y="719327"/>
            <a:ext cx="4021836" cy="23012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14425" y="7014336"/>
            <a:ext cx="1579880" cy="157480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24585" y="1769236"/>
            <a:ext cx="1572260" cy="156717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39110" y="1755266"/>
            <a:ext cx="3805555" cy="682434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04900" y="3504691"/>
            <a:ext cx="1587500" cy="158242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07439" y="5249036"/>
            <a:ext cx="1579245" cy="157353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0090" y="720153"/>
            <a:ext cx="6129655" cy="919441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35A8F93-5ABF-4F7C-85FA-4766F91BDA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" y="0"/>
            <a:ext cx="7557042" cy="1069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295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0D0F4D2-731A-4319-90C1-25C9F6CE1D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" y="0"/>
            <a:ext cx="7557042" cy="1069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948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552</Words>
  <Application>Microsoft Office PowerPoint</Application>
  <PresentationFormat>Довільний</PresentationFormat>
  <Paragraphs>26</Paragraphs>
  <Slides>6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User</dc:creator>
  <cp:lastModifiedBy>Anna Bondar</cp:lastModifiedBy>
  <cp:revision>1</cp:revision>
  <dcterms:created xsi:type="dcterms:W3CDTF">2025-03-05T08:50:27Z</dcterms:created>
  <dcterms:modified xsi:type="dcterms:W3CDTF">2025-03-05T08:51:39Z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2024-11-01T00:00:00Z</vt:filetime>
  </property>
  <property fmtid="{D5CDD505-2E9C-101B-9397-08002B2CF9AE}" pid="3" name="Creator">
    <vt:lpwstr>Microsoft® Word 2016</vt:lpwstr>
  </property>
  <property fmtid="{D5CDD505-2E9C-101B-9397-08002B2CF9AE}" pid="4" name="LastSaved">
    <vt:filetime>2025-03-05T00:00:00Z</vt:filetime>
  </property>
</Properties>
</file>