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540" y="5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080" cy="5779770"/>
          </a:xfrm>
          <a:custGeom>
            <a:avLst/>
            <a:gdLst/>
            <a:ahLst/>
            <a:cxnLst/>
            <a:rect l="l" t="t" r="r" b="b"/>
            <a:pathLst>
              <a:path w="5080" h="5779770">
                <a:moveTo>
                  <a:pt x="0" y="5779513"/>
                </a:moveTo>
                <a:lnTo>
                  <a:pt x="0" y="0"/>
                </a:lnTo>
                <a:lnTo>
                  <a:pt x="4579" y="0"/>
                </a:lnTo>
                <a:lnTo>
                  <a:pt x="4579" y="5779513"/>
                </a:lnTo>
                <a:lnTo>
                  <a:pt x="0" y="57795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5291" y="157165"/>
            <a:ext cx="7254240" cy="3175"/>
          </a:xfrm>
          <a:custGeom>
            <a:avLst/>
            <a:gdLst/>
            <a:ahLst/>
            <a:cxnLst/>
            <a:rect l="l" t="t" r="r" b="b"/>
            <a:pathLst>
              <a:path w="7254240" h="3175">
                <a:moveTo>
                  <a:pt x="0" y="0"/>
                </a:moveTo>
                <a:lnTo>
                  <a:pt x="7253748" y="0"/>
                </a:lnTo>
                <a:lnTo>
                  <a:pt x="7253748" y="3051"/>
                </a:lnTo>
                <a:lnTo>
                  <a:pt x="0" y="30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58708" y="592268"/>
            <a:ext cx="30607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spc="-20" dirty="0">
                <a:solidFill>
                  <a:srgbClr val="1F1D1C"/>
                </a:solidFill>
                <a:latin typeface="Times New Roman"/>
                <a:cs typeface="Times New Roman"/>
              </a:rPr>
              <a:t>Буча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09834" y="1242742"/>
            <a:ext cx="629285" cy="262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10" dirty="0">
                <a:solidFill>
                  <a:srgbClr val="1F1D1C"/>
                </a:solidFill>
                <a:latin typeface="Times New Roman"/>
                <a:cs typeface="Times New Roman"/>
              </a:rPr>
              <a:t>197303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62097" y="3555761"/>
            <a:ext cx="5956300" cy="1024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73990" algn="ctr">
              <a:lnSpc>
                <a:spcPct val="100000"/>
              </a:lnSpc>
              <a:spcBef>
                <a:spcPts val="100"/>
              </a:spcBef>
            </a:pPr>
            <a:r>
              <a:rPr sz="1550" b="1" spc="-50" dirty="0">
                <a:solidFill>
                  <a:srgbClr val="1F1D1C"/>
                </a:solidFill>
                <a:latin typeface="Times New Roman"/>
                <a:cs typeface="Times New Roman"/>
              </a:rPr>
              <a:t>Пояснювальна</a:t>
            </a:r>
            <a:r>
              <a:rPr sz="1550" b="1" spc="6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550" b="1" spc="-10" dirty="0">
                <a:solidFill>
                  <a:srgbClr val="1F1D1C"/>
                </a:solidFill>
                <a:latin typeface="Times New Roman"/>
                <a:cs typeface="Times New Roman"/>
              </a:rPr>
              <a:t>записка</a:t>
            </a:r>
            <a:endParaRPr sz="15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 marR="5080" indent="-7620" algn="ctr">
              <a:lnSpc>
                <a:spcPct val="100099"/>
              </a:lnSpc>
            </a:pP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до</a:t>
            </a:r>
            <a:r>
              <a:rPr sz="1150" spc="12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проектної</a:t>
            </a:r>
            <a:r>
              <a:rPr sz="1150" spc="18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пропозиції</a:t>
            </a:r>
            <a:r>
              <a:rPr sz="1150" spc="150" dirty="0">
                <a:solidFill>
                  <a:srgbClr val="1F1D1C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5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19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з</a:t>
            </a:r>
            <a:r>
              <a:rPr sz="1150" spc="114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вшанування</a:t>
            </a:r>
            <a:r>
              <a:rPr sz="1150" spc="16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пам'яті</a:t>
            </a:r>
            <a:r>
              <a:rPr sz="1150" spc="16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жертв</a:t>
            </a:r>
            <a:r>
              <a:rPr sz="1150" spc="16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C"/>
                </a:solidFill>
                <a:latin typeface="Times New Roman"/>
                <a:cs typeface="Times New Roman"/>
              </a:rPr>
              <a:t>російської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агресії</a:t>
            </a:r>
            <a:r>
              <a:rPr sz="1150" spc="114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на</a:t>
            </a:r>
            <a:r>
              <a:rPr sz="1150" spc="8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4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Бучанської</a:t>
            </a:r>
            <a:r>
              <a:rPr sz="1150" spc="22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міської</a:t>
            </a:r>
            <a:r>
              <a:rPr sz="1150" spc="16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ради</a:t>
            </a:r>
            <a:r>
              <a:rPr sz="1150" spc="49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на</a:t>
            </a:r>
            <a:r>
              <a:rPr sz="1150" spc="4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3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церкви</a:t>
            </a:r>
            <a:r>
              <a:rPr sz="1150" spc="16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Святого</a:t>
            </a:r>
            <a:r>
              <a:rPr sz="1150" spc="17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Апостола</a:t>
            </a:r>
            <a:r>
              <a:rPr sz="1150" spc="20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C"/>
                </a:solidFill>
                <a:latin typeface="Times New Roman"/>
                <a:cs typeface="Times New Roman"/>
              </a:rPr>
              <a:t>Андрія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Первозваного</a:t>
            </a:r>
            <a:r>
              <a:rPr sz="1150" spc="24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та</a:t>
            </a:r>
            <a:r>
              <a:rPr sz="1150" spc="5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Всіх</a:t>
            </a:r>
            <a:r>
              <a:rPr sz="1150" spc="8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Святих</a:t>
            </a:r>
            <a:r>
              <a:rPr sz="1150" spc="16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в</a:t>
            </a:r>
            <a:r>
              <a:rPr sz="1150" spc="40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C"/>
                </a:solidFill>
                <a:latin typeface="Times New Roman"/>
                <a:cs typeface="Times New Roman"/>
              </a:rPr>
              <a:t>місті</a:t>
            </a:r>
            <a:r>
              <a:rPr sz="1150" spc="95" dirty="0">
                <a:solidFill>
                  <a:srgbClr val="1F1D1C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C"/>
                </a:solidFill>
                <a:latin typeface="Times New Roman"/>
                <a:cs typeface="Times New Roman"/>
              </a:rPr>
              <a:t>Буча.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56339" y="9670411"/>
            <a:ext cx="30353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spc="-20" dirty="0">
                <a:solidFill>
                  <a:srgbClr val="1F1D1C"/>
                </a:solidFill>
                <a:latin typeface="Times New Roman"/>
                <a:cs typeface="Times New Roman"/>
              </a:rPr>
              <a:t>2025</a:t>
            </a:r>
            <a:endParaRPr sz="10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08818" y="158691"/>
            <a:ext cx="415290" cy="0"/>
          </a:xfrm>
          <a:custGeom>
            <a:avLst/>
            <a:gdLst/>
            <a:ahLst/>
            <a:cxnLst/>
            <a:rect l="l" t="t" r="r" b="b"/>
            <a:pathLst>
              <a:path w="415290">
                <a:moveTo>
                  <a:pt x="0" y="0"/>
                </a:moveTo>
                <a:lnTo>
                  <a:pt x="4151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95927" y="158691"/>
            <a:ext cx="464184" cy="0"/>
          </a:xfrm>
          <a:custGeom>
            <a:avLst/>
            <a:gdLst/>
            <a:ahLst/>
            <a:cxnLst/>
            <a:rect l="l" t="t" r="r" b="b"/>
            <a:pathLst>
              <a:path w="464185">
                <a:moveTo>
                  <a:pt x="0" y="0"/>
                </a:moveTo>
                <a:lnTo>
                  <a:pt x="4640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5291" y="158691"/>
            <a:ext cx="5385435" cy="0"/>
          </a:xfrm>
          <a:custGeom>
            <a:avLst/>
            <a:gdLst/>
            <a:ahLst/>
            <a:cxnLst/>
            <a:rect l="l" t="t" r="r" b="b"/>
            <a:pathLst>
              <a:path w="5385435">
                <a:moveTo>
                  <a:pt x="0" y="0"/>
                </a:moveTo>
                <a:lnTo>
                  <a:pt x="5385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58708" y="595320"/>
            <a:ext cx="306070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spc="-20" dirty="0">
                <a:solidFill>
                  <a:srgbClr val="262626"/>
                </a:solidFill>
                <a:latin typeface="Times New Roman"/>
                <a:cs typeface="Times New Roman"/>
              </a:rPr>
              <a:t>Буча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22792" y="1151198"/>
            <a:ext cx="629285" cy="262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10" dirty="0">
                <a:solidFill>
                  <a:srgbClr val="262626"/>
                </a:solidFill>
                <a:latin typeface="Times New Roman"/>
                <a:cs typeface="Times New Roman"/>
              </a:rPr>
              <a:t>197303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57894" y="2411966"/>
            <a:ext cx="5985510" cy="35255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29209" indent="422909">
              <a:lnSpc>
                <a:spcPct val="107900"/>
              </a:lnSpc>
              <a:spcBef>
                <a:spcPts val="125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Трагедія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війни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Всі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часи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-</a:t>
            </a:r>
            <a:r>
              <a:rPr sz="1150" spc="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явище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боротьби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добра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зла.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Сьогоднішня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війна</a:t>
            </a:r>
            <a:r>
              <a:rPr sz="1150" spc="10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262626"/>
                </a:solidFill>
                <a:latin typeface="Times New Roman"/>
                <a:cs typeface="Times New Roman"/>
              </a:rPr>
              <a:t>в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Україні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відбирає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найкраших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її</a:t>
            </a:r>
            <a:r>
              <a:rPr sz="1150" spc="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синів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смертельній</a:t>
            </a:r>
            <a:r>
              <a:rPr sz="1150" spc="2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битві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найнебезпечнішим</a:t>
            </a:r>
            <a:r>
              <a:rPr sz="1150" spc="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ворогом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0F0C0C"/>
                </a:solidFill>
                <a:latin typeface="Times New Roman"/>
                <a:cs typeface="Times New Roman"/>
              </a:rPr>
              <a:t>-</a:t>
            </a:r>
            <a:r>
              <a:rPr sz="1150" spc="120" dirty="0">
                <a:solidFill>
                  <a:srgbClr val="0F0C0C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262626"/>
                </a:solidFill>
                <a:latin typeface="Times New Roman"/>
                <a:cs typeface="Times New Roman"/>
              </a:rPr>
              <a:t>з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московською</a:t>
            </a:r>
            <a:r>
              <a:rPr sz="1150" spc="2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ордою,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Наші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воїни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творять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чудеса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героїзму,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відчайдуцшо</a:t>
            </a:r>
            <a:r>
              <a:rPr sz="1150" spc="2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відстоюють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кожен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метр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рідної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землі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5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проливаючи</a:t>
            </a:r>
            <a:r>
              <a:rPr sz="1150" spc="2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кров,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віддаючи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життя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262626"/>
                </a:solidFill>
                <a:latin typeface="Times New Roman"/>
                <a:cs typeface="Times New Roman"/>
              </a:rPr>
              <a:t>мир.</a:t>
            </a:r>
            <a:endParaRPr sz="1150">
              <a:latin typeface="Times New Roman"/>
              <a:cs typeface="Times New Roman"/>
            </a:endParaRPr>
          </a:p>
          <a:p>
            <a:pPr marL="16510" marR="101600" indent="574040">
              <a:lnSpc>
                <a:spcPct val="99800"/>
              </a:lnSpc>
              <a:spcBef>
                <a:spcPts val="925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Метою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пропонованого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проекту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церкви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Святого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Апостола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Андрія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Первозваного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Всіх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Святих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місті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Буча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4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де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під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час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окупації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російської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федерації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було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масове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поховання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116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невинно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вбитих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7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закатованих</a:t>
            </a:r>
            <a:r>
              <a:rPr sz="1150" spc="-10" dirty="0">
                <a:solidFill>
                  <a:srgbClr val="494848"/>
                </a:solidFill>
                <a:latin typeface="Times New Roman"/>
                <a:cs typeface="Times New Roman"/>
              </a:rPr>
              <a:t>,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згвалтованих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жителів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міста</a:t>
            </a:r>
            <a:r>
              <a:rPr sz="1150" spc="4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є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художньо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емоційно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10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алегоричних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образах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передати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високий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зміст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подій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сотні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закатованих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65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які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стали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</a:t>
            </a:r>
            <a:r>
              <a:rPr sz="1150" spc="11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сакральний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символ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героїму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невинно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вбитих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жителів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міста</a:t>
            </a:r>
            <a:r>
              <a:rPr sz="1150" spc="4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заради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перемоги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України,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вшанування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пам</a:t>
            </a:r>
            <a:r>
              <a:rPr sz="1150" spc="45" dirty="0">
                <a:solidFill>
                  <a:srgbClr val="494848"/>
                </a:solidFill>
                <a:latin typeface="Times New Roman"/>
                <a:cs typeface="Times New Roman"/>
              </a:rPr>
              <a:t>'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яті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жертв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російської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агресії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Бучанської</a:t>
            </a:r>
            <a:r>
              <a:rPr sz="1150" spc="229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міської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територіальної</a:t>
            </a:r>
            <a:r>
              <a:rPr sz="1150" spc="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громади</a:t>
            </a:r>
            <a:r>
              <a:rPr sz="1150" dirty="0">
                <a:solidFill>
                  <a:srgbClr val="0F0C0C"/>
                </a:solidFill>
                <a:latin typeface="Times New Roman"/>
                <a:cs typeface="Times New Roman"/>
              </a:rPr>
              <a:t>.</a:t>
            </a:r>
            <a:r>
              <a:rPr sz="1150" spc="55" dirty="0">
                <a:solidFill>
                  <a:srgbClr val="0F0C0C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Адже</a:t>
            </a:r>
            <a:r>
              <a:rPr sz="1150" spc="20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</a:t>
            </a:r>
            <a:r>
              <a:rPr sz="1150" spc="11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цього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місця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подій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розпочалось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визволення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України.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Меморіальний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комплекс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включає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себе</a:t>
            </a:r>
            <a:r>
              <a:rPr sz="1150" spc="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музей,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якому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широко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розгорнута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експозиція</a:t>
            </a:r>
            <a:r>
              <a:rPr sz="1150" spc="25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жахливих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подій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багатостраждальної</a:t>
            </a:r>
            <a:r>
              <a:rPr sz="1150" spc="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Бучі</a:t>
            </a:r>
            <a:r>
              <a:rPr sz="1150" spc="1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,</a:t>
            </a:r>
            <a:r>
              <a:rPr sz="1150" spc="320" dirty="0">
                <a:solidFill>
                  <a:srgbClr val="262626"/>
                </a:solidFill>
                <a:latin typeface="Times New Roman"/>
                <a:cs typeface="Times New Roman"/>
              </a:rPr>
              <a:t> 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розповідатиме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історію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боротьби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перемоги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Київщини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над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російськими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окупантами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</a:t>
            </a:r>
            <a:r>
              <a:rPr sz="1150" spc="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ХХІ</a:t>
            </a:r>
            <a:r>
              <a:rPr sz="1150" spc="1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столітті.</a:t>
            </a:r>
            <a:endParaRPr sz="11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6510" marR="5080" indent="307975">
              <a:lnSpc>
                <a:spcPts val="1370"/>
              </a:lnSpc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Меморільний</a:t>
            </a:r>
            <a:r>
              <a:rPr sz="1150" spc="2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комплекс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художніми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планувальними</a:t>
            </a:r>
            <a:r>
              <a:rPr sz="1150" spc="2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елементами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12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які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складають</a:t>
            </a:r>
            <a:r>
              <a:rPr sz="1150" spc="5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единий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сакральний</a:t>
            </a:r>
            <a:r>
              <a:rPr sz="1150" spc="25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образ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просторі,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має</a:t>
            </a:r>
            <a:r>
              <a:rPr sz="1150" spc="10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створювати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найвище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емоційне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піднесення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6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адже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262626"/>
                </a:solidFill>
                <a:latin typeface="Times New Roman"/>
                <a:cs typeface="Times New Roman"/>
              </a:rPr>
              <a:t>.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має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високий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вплив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свідомість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сучасного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покоління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змушує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його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увійти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262626"/>
                </a:solidFill>
                <a:latin typeface="Times New Roman"/>
                <a:cs typeface="Times New Roman"/>
              </a:rPr>
              <a:t>стан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співучасника</a:t>
            </a:r>
            <a:r>
              <a:rPr sz="1150" spc="2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подій.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4711" y="6438389"/>
            <a:ext cx="5963285" cy="3533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5410" indent="421640">
              <a:lnSpc>
                <a:spcPct val="100099"/>
              </a:lnSpc>
              <a:spcBef>
                <a:spcPts val="100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Ділянка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проектування</a:t>
            </a:r>
            <a:r>
              <a:rPr sz="1150" spc="229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розташована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центральній</a:t>
            </a:r>
            <a:r>
              <a:rPr sz="1150" spc="20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частині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міста</a:t>
            </a:r>
            <a:r>
              <a:rPr sz="1150" spc="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Буча</a:t>
            </a:r>
            <a:r>
              <a:rPr sz="1150" spc="1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межах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вулиць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Івана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Руденка,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Мурашка,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Щаслива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бульвару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Богдана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Хмельницького</a:t>
            </a:r>
            <a:r>
              <a:rPr sz="1150" spc="2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262626"/>
                </a:solidFill>
                <a:latin typeface="Times New Roman"/>
                <a:cs typeface="Times New Roman"/>
              </a:rPr>
              <a:t>на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церкви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Святого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Апостола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Андрія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Первозваного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всіх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святих</a:t>
            </a:r>
            <a:r>
              <a:rPr sz="1150" spc="11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де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було</a:t>
            </a:r>
            <a:r>
              <a:rPr sz="1150" spc="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створено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братську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могилу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2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де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поховали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116</a:t>
            </a:r>
            <a:r>
              <a:rPr sz="1150" spc="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тіл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мирних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жителів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міста.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Серед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них</a:t>
            </a:r>
            <a:r>
              <a:rPr sz="1150" spc="1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було</a:t>
            </a:r>
            <a:r>
              <a:rPr sz="1150" spc="11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30</a:t>
            </a:r>
            <a:r>
              <a:rPr sz="1150" spc="10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жінок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262626"/>
                </a:solidFill>
                <a:latin typeface="Times New Roman"/>
                <a:cs typeface="Times New Roman"/>
              </a:rPr>
              <a:t>і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двоє</a:t>
            </a:r>
            <a:r>
              <a:rPr sz="1150" spc="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дітей</a:t>
            </a:r>
            <a:r>
              <a:rPr sz="1150" spc="-10" dirty="0">
                <a:solidFill>
                  <a:srgbClr val="494848"/>
                </a:solidFill>
                <a:latin typeface="Times New Roman"/>
                <a:cs typeface="Times New Roman"/>
              </a:rPr>
              <a:t>.</a:t>
            </a:r>
            <a:endParaRPr sz="1150">
              <a:latin typeface="Times New Roman"/>
              <a:cs typeface="Times New Roman"/>
            </a:endParaRPr>
          </a:p>
          <a:p>
            <a:pPr marL="12700" marR="212725" indent="423545">
              <a:lnSpc>
                <a:spcPts val="1390"/>
              </a:lnSpc>
              <a:spcBef>
                <a:spcPts val="25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Після</a:t>
            </a:r>
            <a:r>
              <a:rPr sz="1150" spc="1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звільнення</a:t>
            </a:r>
            <a:r>
              <a:rPr sz="1150" spc="2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Бучі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70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коли</a:t>
            </a:r>
            <a:r>
              <a:rPr sz="1150" spc="11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весь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світ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побачив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масштаби</a:t>
            </a:r>
            <a:r>
              <a:rPr sz="1150" spc="229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трагедії</a:t>
            </a:r>
            <a:r>
              <a:rPr sz="1150" dirty="0">
                <a:solidFill>
                  <a:srgbClr val="494848"/>
                </a:solidFill>
                <a:latin typeface="Times New Roman"/>
                <a:cs typeface="Times New Roman"/>
              </a:rPr>
              <a:t>,</a:t>
            </a:r>
            <a:r>
              <a:rPr sz="1150" spc="55" dirty="0">
                <a:solidFill>
                  <a:srgbClr val="494848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було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проведено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ексгумацію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ідентифікацію</a:t>
            </a:r>
            <a:r>
              <a:rPr sz="1150" spc="2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тіл.</a:t>
            </a:r>
            <a:r>
              <a:rPr sz="1150" spc="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Після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цього,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всі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тіла</a:t>
            </a:r>
            <a:r>
              <a:rPr sz="1150" spc="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були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поховані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міському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цвинтарі,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</a:t>
            </a:r>
            <a:r>
              <a:rPr sz="1150" spc="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належить.</a:t>
            </a:r>
            <a:endParaRPr sz="1150">
              <a:latin typeface="Times New Roman"/>
              <a:cs typeface="Times New Roman"/>
            </a:endParaRPr>
          </a:p>
          <a:p>
            <a:pPr marL="15875" marR="90805" indent="420370">
              <a:lnSpc>
                <a:spcPts val="1370"/>
              </a:lnSpc>
              <a:spcBef>
                <a:spcPts val="5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Оскільки,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сьогодні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цьому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місці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лідери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країн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всього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цивілізованого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світу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рідні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загиблих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вшановують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пам'ять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жертв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російської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агресії,</a:t>
            </a:r>
            <a:r>
              <a:rPr sz="1150" spc="1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також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місце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нагадує</a:t>
            </a:r>
            <a:r>
              <a:rPr sz="1150" spc="1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262626"/>
                </a:solidFill>
                <a:latin typeface="Times New Roman"/>
                <a:cs typeface="Times New Roman"/>
              </a:rPr>
              <a:t>про</a:t>
            </a:r>
            <a:endParaRPr sz="1150">
              <a:latin typeface="Times New Roman"/>
              <a:cs typeface="Times New Roman"/>
            </a:endParaRPr>
          </a:p>
          <a:p>
            <a:pPr marL="13970" marR="52705" indent="3175">
              <a:lnSpc>
                <a:spcPts val="1370"/>
              </a:lnSpc>
              <a:spcBef>
                <a:spcPts val="20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пережиту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трагедію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тому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дана</a:t>
            </a:r>
            <a:r>
              <a:rPr sz="1150" spc="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територія</a:t>
            </a:r>
            <a:r>
              <a:rPr sz="1150" spc="18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потребує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комплексного</a:t>
            </a:r>
            <a:r>
              <a:rPr sz="1150" spc="25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благоустрою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 </a:t>
            </a:r>
            <a:r>
              <a:rPr sz="1150" spc="-50" dirty="0">
                <a:solidFill>
                  <a:srgbClr val="262626"/>
                </a:solidFill>
                <a:latin typeface="Times New Roman"/>
                <a:cs typeface="Times New Roman"/>
              </a:rPr>
              <a:t>з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 установкою</a:t>
            </a:r>
            <a:r>
              <a:rPr sz="1150" spc="25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символу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вшанування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пам'яті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по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невинно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вбитих</a:t>
            </a:r>
            <a:endParaRPr sz="1150">
              <a:latin typeface="Times New Roman"/>
              <a:cs typeface="Times New Roman"/>
            </a:endParaRPr>
          </a:p>
          <a:p>
            <a:pPr marL="14604">
              <a:lnSpc>
                <a:spcPts val="1345"/>
              </a:lnSpc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мирних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людей.</a:t>
            </a:r>
            <a:endParaRPr sz="1150">
              <a:latin typeface="Times New Roman"/>
              <a:cs typeface="Times New Roman"/>
            </a:endParaRPr>
          </a:p>
          <a:p>
            <a:pPr marL="400050">
              <a:lnSpc>
                <a:spcPts val="1375"/>
              </a:lnSpc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Проектні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пропозиції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виконані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із</a:t>
            </a:r>
            <a:r>
              <a:rPr sz="1150" spc="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існуючою</a:t>
            </a:r>
            <a:r>
              <a:rPr sz="1150" spc="16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будівлею</a:t>
            </a:r>
            <a:r>
              <a:rPr sz="1150" spc="15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Церкви</a:t>
            </a:r>
            <a:r>
              <a:rPr sz="1150" spc="1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</a:t>
            </a:r>
            <a:r>
              <a:rPr sz="1150" spc="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єдиному</a:t>
            </a:r>
            <a:endParaRPr sz="1150">
              <a:latin typeface="Times New Roman"/>
              <a:cs typeface="Times New Roman"/>
            </a:endParaRPr>
          </a:p>
          <a:p>
            <a:pPr marL="13970" marR="5080" indent="1270">
              <a:lnSpc>
                <a:spcPct val="99900"/>
              </a:lnSpc>
              <a:spcBef>
                <a:spcPts val="15"/>
              </a:spcBef>
            </a:pP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архітектурному</a:t>
            </a:r>
            <a:r>
              <a:rPr sz="1150" spc="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ансамблі,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передбачені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комфортні</a:t>
            </a:r>
            <a:r>
              <a:rPr sz="1150" spc="2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безпечні</a:t>
            </a:r>
            <a:r>
              <a:rPr sz="1150" spc="25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умови</a:t>
            </a:r>
            <a:r>
              <a:rPr sz="1150" spc="13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</a:t>
            </a:r>
            <a:r>
              <a:rPr sz="1150" spc="1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262626"/>
                </a:solidFill>
                <a:latin typeface="Times New Roman"/>
                <a:cs typeface="Times New Roman"/>
              </a:rPr>
              <a:t>для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населення.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Для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раціонального</a:t>
            </a:r>
            <a:r>
              <a:rPr sz="1150" spc="2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використання</a:t>
            </a:r>
            <a:r>
              <a:rPr sz="1150" spc="27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території,</a:t>
            </a:r>
            <a:r>
              <a:rPr sz="1150" spc="21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передбачено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підземний</a:t>
            </a:r>
            <a:r>
              <a:rPr sz="1150" spc="204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простір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262626"/>
                </a:solidFill>
                <a:latin typeface="Times New Roman"/>
                <a:cs typeface="Times New Roman"/>
              </a:rPr>
              <a:t>що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слугуватиме</a:t>
            </a:r>
            <a:r>
              <a:rPr sz="1150" spc="22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музеєм</a:t>
            </a:r>
            <a:r>
              <a:rPr sz="1150" spc="21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вшанування</a:t>
            </a:r>
            <a:r>
              <a:rPr sz="1150" spc="2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пам'яті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жертв</a:t>
            </a:r>
            <a:r>
              <a:rPr sz="1150" spc="18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російської</a:t>
            </a:r>
            <a:r>
              <a:rPr sz="1150" spc="2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агресії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найпростішим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укриттям,</a:t>
            </a:r>
            <a:r>
              <a:rPr sz="1150" spc="23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вирішено</a:t>
            </a:r>
            <a:r>
              <a:rPr sz="1150" spc="2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питання</a:t>
            </a:r>
            <a:r>
              <a:rPr sz="1150" spc="10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організації</a:t>
            </a:r>
            <a:r>
              <a:rPr sz="1150" spc="2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під'їзних</a:t>
            </a:r>
            <a:r>
              <a:rPr sz="1150" spc="24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шляхів</a:t>
            </a:r>
            <a:r>
              <a:rPr sz="1150" spc="15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6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гостьових</a:t>
            </a:r>
            <a:r>
              <a:rPr sz="1150" spc="2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автостоянок,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формування</a:t>
            </a:r>
            <a:r>
              <a:rPr sz="1150" spc="190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рекреаційної</a:t>
            </a:r>
            <a:r>
              <a:rPr sz="1150" spc="2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зони,</a:t>
            </a:r>
            <a:r>
              <a:rPr sz="1150" spc="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що</a:t>
            </a:r>
            <a:r>
              <a:rPr sz="1150" spc="1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забезпечує</a:t>
            </a:r>
            <a:r>
              <a:rPr sz="1150" spc="2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якісні</a:t>
            </a:r>
            <a:r>
              <a:rPr sz="1150" spc="17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комфортні</a:t>
            </a:r>
            <a:r>
              <a:rPr sz="1150" spc="22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умови</a:t>
            </a:r>
            <a:r>
              <a:rPr sz="1150" spc="1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262626"/>
                </a:solidFill>
                <a:latin typeface="Times New Roman"/>
                <a:cs typeface="Times New Roman"/>
              </a:rPr>
              <a:t>відпочинку</a:t>
            </a:r>
            <a:r>
              <a:rPr sz="1150" spc="19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дітей </a:t>
            </a:r>
            <a:r>
              <a:rPr sz="1150" spc="50" dirty="0">
                <a:solidFill>
                  <a:srgbClr val="262626"/>
                </a:solidFill>
                <a:latin typeface="Times New Roman"/>
                <a:cs typeface="Times New Roman"/>
              </a:rPr>
              <a:t>та</a:t>
            </a:r>
            <a:r>
              <a:rPr sz="1150" spc="-45" dirty="0">
                <a:solidFill>
                  <a:srgbClr val="26262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262626"/>
                </a:solidFill>
                <a:latin typeface="Times New Roman"/>
                <a:cs typeface="Times New Roman"/>
              </a:rPr>
              <a:t>дорослих;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525" cy="10671175"/>
          </a:xfrm>
          <a:custGeom>
            <a:avLst/>
            <a:gdLst/>
            <a:ahLst/>
            <a:cxnLst/>
            <a:rect l="l" t="t" r="r" b="b"/>
            <a:pathLst>
              <a:path w="9525" h="10671175">
                <a:moveTo>
                  <a:pt x="0" y="10671031"/>
                </a:moveTo>
                <a:lnTo>
                  <a:pt x="0" y="0"/>
                </a:lnTo>
                <a:lnTo>
                  <a:pt x="9158" y="0"/>
                </a:lnTo>
                <a:lnTo>
                  <a:pt x="9158" y="10671031"/>
                </a:lnTo>
                <a:lnTo>
                  <a:pt x="0" y="106710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5291" y="154114"/>
            <a:ext cx="7254240" cy="3175"/>
          </a:xfrm>
          <a:custGeom>
            <a:avLst/>
            <a:gdLst/>
            <a:ahLst/>
            <a:cxnLst/>
            <a:rect l="l" t="t" r="r" b="b"/>
            <a:pathLst>
              <a:path w="7254240" h="3175">
                <a:moveTo>
                  <a:pt x="0" y="0"/>
                </a:moveTo>
                <a:lnTo>
                  <a:pt x="7253748" y="0"/>
                </a:lnTo>
                <a:lnTo>
                  <a:pt x="7253748" y="3051"/>
                </a:lnTo>
                <a:lnTo>
                  <a:pt x="0" y="30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52373" y="576503"/>
            <a:ext cx="30924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Буча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38803" y="1441088"/>
            <a:ext cx="622935" cy="262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10" dirty="0">
                <a:solidFill>
                  <a:srgbClr val="1F1D1D"/>
                </a:solidFill>
                <a:latin typeface="Times New Roman"/>
                <a:cs typeface="Times New Roman"/>
              </a:rPr>
              <a:t>197303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38259" y="2363141"/>
            <a:ext cx="5984240" cy="210058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indent="743585">
              <a:lnSpc>
                <a:spcPct val="107600"/>
              </a:lnSpc>
              <a:spcBef>
                <a:spcPts val="80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цю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композиційну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вісь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художньо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нанизуються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просторові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планувальні </a:t>
            </a:r>
            <a:r>
              <a:rPr sz="1150" i="1" dirty="0">
                <a:solidFill>
                  <a:srgbClr val="1F1D1D"/>
                </a:solidFill>
                <a:latin typeface="Times New Roman"/>
                <a:cs typeface="Times New Roman"/>
              </a:rPr>
              <a:t>елементи</a:t>
            </a:r>
            <a:r>
              <a:rPr sz="1150" i="1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i="1" spc="13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1F1D1D"/>
                </a:solidFill>
                <a:latin typeface="Times New Roman"/>
                <a:cs typeface="Times New Roman"/>
              </a:rPr>
              <a:t>які</a:t>
            </a:r>
            <a:r>
              <a:rPr sz="1100" spc="3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i="1" dirty="0">
                <a:solidFill>
                  <a:srgbClr val="1F1D1D"/>
                </a:solidFill>
                <a:latin typeface="Times New Roman"/>
                <a:cs typeface="Times New Roman"/>
              </a:rPr>
              <a:t>відповідають</a:t>
            </a:r>
            <a:r>
              <a:rPr sz="1150" i="1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00" spc="50" dirty="0">
                <a:solidFill>
                  <a:srgbClr val="1F1D1D"/>
                </a:solidFill>
                <a:latin typeface="Times New Roman"/>
                <a:cs typeface="Times New Roman"/>
              </a:rPr>
              <a:t>функціональному</a:t>
            </a:r>
            <a:r>
              <a:rPr sz="110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1F1D1D"/>
                </a:solidFill>
                <a:latin typeface="Times New Roman"/>
                <a:cs typeface="Times New Roman"/>
              </a:rPr>
              <a:t>призначенню</a:t>
            </a:r>
            <a:r>
              <a:rPr sz="1100" spc="3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i="1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i="1" spc="3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i="1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i="1" spc="2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00" spc="-25" dirty="0">
                <a:solidFill>
                  <a:srgbClr val="1F1D1D"/>
                </a:solidFill>
                <a:latin typeface="Times New Roman"/>
                <a:cs typeface="Times New Roman"/>
              </a:rPr>
              <a:t>та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несуrь</a:t>
            </a:r>
            <a:r>
              <a:rPr sz="1200" spc="-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nевне</a:t>
            </a:r>
            <a:r>
              <a:rPr sz="1200" spc="-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емоційне</a:t>
            </a:r>
            <a:r>
              <a:rPr sz="1200" spc="-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-75" dirty="0">
                <a:solidFill>
                  <a:srgbClr val="1F1D1D"/>
                </a:solidFill>
                <a:latin typeface="Times New Roman"/>
                <a:cs typeface="Times New Roman"/>
              </a:rPr>
              <a:t>шшан1'ажеRR5і,</a:t>
            </a:r>
            <a:r>
              <a:rPr sz="1200" spc="-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а</a:t>
            </a:r>
            <a:r>
              <a:rPr sz="1200" spc="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-65" dirty="0">
                <a:solidFill>
                  <a:srgbClr val="1F1D1D"/>
                </a:solidFill>
                <a:latin typeface="Times New Roman"/>
                <a:cs typeface="Times New Roman"/>
              </a:rPr>
              <a:t>саме·.</a:t>
            </a:r>
            <a:r>
              <a:rPr sz="1200" spc="-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200" spc="-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межі</a:t>
            </a:r>
            <a:r>
              <a:rPr sz="1200" spc="-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-95" dirty="0">
                <a:solidFill>
                  <a:srgbClr val="1F1D1D"/>
                </a:solidFill>
                <a:latin typeface="Times New Roman"/>
                <a:cs typeface="Times New Roman"/>
              </a:rPr>
              <a:t>1'е\)1ПG\)ЇЇ</a:t>
            </a:r>
            <a:r>
              <a:rPr sz="1200" spc="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1F1D1D"/>
                </a:solidFill>
                <a:latin typeface="Times New Roman"/>
                <a:cs typeface="Times New Roman"/>
              </a:rPr>
              <a:t>na</a:t>
            </a:r>
            <a:r>
              <a:rPr sz="1200" spc="3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-125" dirty="0">
                <a:solidFill>
                  <a:srgbClr val="1F1D1D"/>
                </a:solidFill>
                <a:latin typeface="Times New Roman"/>
                <a:cs typeface="Times New Roman"/>
              </a:rPr>
              <a:t>n,eВ.1'\);f</a:t>
            </a:r>
            <a:r>
              <a:rPr sz="120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1F1D1D"/>
                </a:solidFill>
                <a:latin typeface="Times New Roman"/>
                <a:cs typeface="Times New Roman"/>
              </a:rPr>
              <a:t>камnш1щійв.аї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вісі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передбачається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головна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вхідна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група,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яка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планувальна</a:t>
            </a:r>
            <a:r>
              <a:rPr sz="1150" spc="3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з'єднується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існуючим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майданчиком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простором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6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Вхідна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група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являє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собою-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капличка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6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вхід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музей.</a:t>
            </a:r>
            <a:r>
              <a:rPr sz="1150" spc="5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заплановано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проходи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лавочок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43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оточенні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хвойних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листяних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декоративних</a:t>
            </a:r>
            <a:r>
              <a:rPr sz="1150" spc="50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насаджень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.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Меморіальний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композиційно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планувальна</a:t>
            </a:r>
            <a:r>
              <a:rPr sz="1150" spc="3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об'еднує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т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ься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1F1D1D"/>
                </a:solidFill>
                <a:latin typeface="Times New Roman"/>
                <a:cs typeface="Times New Roman"/>
              </a:rPr>
              <a:t>з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існуючим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приміщенням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церкви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Святого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Апостола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Андрія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Первозваного</a:t>
            </a:r>
            <a:r>
              <a:rPr sz="11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Всіх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Святих.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При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плануванні</a:t>
            </a:r>
            <a:r>
              <a:rPr sz="1150" spc="2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буде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враховано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безбар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єрний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простір,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для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перебування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людей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1F1D1D"/>
                </a:solidFill>
                <a:latin typeface="Times New Roman"/>
                <a:cs typeface="Times New Roman"/>
              </a:rPr>
              <a:t>з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обмеженими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можливостями.</a:t>
            </a:r>
            <a:r>
              <a:rPr sz="1150" spc="3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Також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8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передбачено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паркувальні</a:t>
            </a:r>
            <a:r>
              <a:rPr sz="1150" spc="25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зони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для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відвідувачів.</a:t>
            </a:r>
            <a:endParaRPr sz="1150">
              <a:latin typeface="Times New Roman"/>
              <a:cs typeface="Times New Roman"/>
            </a:endParaRPr>
          </a:p>
          <a:p>
            <a:pPr marL="26670">
              <a:lnSpc>
                <a:spcPct val="100000"/>
              </a:lnSpc>
              <a:spcBef>
                <a:spcPts val="60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Врахована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пожежна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безпека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6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екологічні</a:t>
            </a:r>
            <a:r>
              <a:rPr sz="1150" spc="2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санітарні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норми.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56056" y="4846026"/>
            <a:ext cx="5726430" cy="35814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indent="664845">
              <a:lnSpc>
                <a:spcPct val="102800"/>
              </a:lnSpc>
              <a:spcBef>
                <a:spcPts val="65"/>
              </a:spcBef>
            </a:pP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Простір</a:t>
            </a:r>
            <a:r>
              <a:rPr sz="10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по</a:t>
            </a:r>
            <a:r>
              <a:rPr sz="10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головніи</a:t>
            </a:r>
            <a:r>
              <a:rPr sz="10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Вісі</a:t>
            </a:r>
            <a:r>
              <a:rPr sz="10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0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композиційно</a:t>
            </a:r>
            <a:r>
              <a:rPr sz="10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завершується</a:t>
            </a:r>
            <a:r>
              <a:rPr sz="10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383636"/>
                </a:solidFill>
                <a:latin typeface="Times New Roman"/>
                <a:cs typeface="Times New Roman"/>
              </a:rPr>
              <a:t>д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омінантою</a:t>
            </a:r>
            <a:r>
              <a:rPr sz="10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1F1D1D"/>
                </a:solidFill>
                <a:latin typeface="Times New Roman"/>
                <a:cs typeface="Times New Roman"/>
              </a:rPr>
              <a:t>всього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</a:t>
            </a:r>
            <a:r>
              <a:rPr sz="10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050" spc="16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монументом</a:t>
            </a:r>
            <a:r>
              <a:rPr sz="10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383636"/>
                </a:solidFill>
                <a:latin typeface="Times New Roman"/>
                <a:cs typeface="Times New Roman"/>
              </a:rPr>
              <a:t>-</a:t>
            </a:r>
            <a:r>
              <a:rPr sz="1050" spc="39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символом</a:t>
            </a:r>
            <a:r>
              <a:rPr sz="10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0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1F1D1D"/>
                </a:solidFill>
                <a:latin typeface="Times New Roman"/>
                <a:cs typeface="Times New Roman"/>
              </a:rPr>
              <a:t>Стіною</a:t>
            </a:r>
            <a:r>
              <a:rPr sz="10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1F1D1D"/>
                </a:solidFill>
                <a:latin typeface="Times New Roman"/>
                <a:cs typeface="Times New Roman"/>
              </a:rPr>
              <a:t>Скорботи.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4841" y="5744178"/>
            <a:ext cx="5872480" cy="4023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3970" marR="29845" indent="535305">
              <a:lnSpc>
                <a:spcPct val="106800"/>
              </a:lnSpc>
              <a:spcBef>
                <a:spcPts val="114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Існуючі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лінійні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деревні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насадження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території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3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заплановано</a:t>
            </a:r>
            <a:r>
              <a:rPr sz="1150" spc="2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Меморіальний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</a:t>
            </a:r>
            <a:r>
              <a:rPr sz="11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передбачасться</a:t>
            </a:r>
            <a:r>
              <a:rPr sz="1150" spc="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периферії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висадити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деревами</a:t>
            </a:r>
            <a:r>
              <a:rPr sz="1150" spc="2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горобини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звичайної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5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дуболистої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або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шведської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яскравими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червоними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декоративними</a:t>
            </a:r>
            <a:r>
              <a:rPr sz="1150" spc="2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взимку ягодами;</a:t>
            </a:r>
            <a:endParaRPr sz="1150">
              <a:latin typeface="Times New Roman"/>
              <a:cs typeface="Times New Roman"/>
            </a:endParaRPr>
          </a:p>
          <a:p>
            <a:pPr marL="12700" marR="40640" indent="3175">
              <a:lnSpc>
                <a:spcPct val="107100"/>
              </a:lnSpc>
              <a:spcBef>
                <a:spcPts val="850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Вічнозеленими</a:t>
            </a:r>
            <a:r>
              <a:rPr sz="1150" spc="2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хвойними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деревами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малими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завширшки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але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високими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вер</a:t>
            </a:r>
            <a:r>
              <a:rPr sz="1150" spc="-10" dirty="0">
                <a:solidFill>
                  <a:srgbClr val="383636"/>
                </a:solidFill>
                <a:latin typeface="Times New Roman"/>
                <a:cs typeface="Times New Roman"/>
              </a:rPr>
              <a:t>т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икальними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кронами</a:t>
            </a:r>
            <a:r>
              <a:rPr sz="1150" spc="2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-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ялиною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сербською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10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туєю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смарагд;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ялівцями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горизонтальними,</a:t>
            </a:r>
            <a:r>
              <a:rPr sz="1150" spc="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кущами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калини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звичайної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або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городовини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символами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України;</a:t>
            </a:r>
            <a:endParaRPr sz="1150">
              <a:latin typeface="Times New Roman"/>
              <a:cs typeface="Times New Roman"/>
            </a:endParaRPr>
          </a:p>
          <a:p>
            <a:pPr marL="13335" marR="5080" indent="2540">
              <a:lnSpc>
                <a:spcPct val="107400"/>
              </a:lnSpc>
              <a:spcBef>
                <a:spcPts val="82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зимовий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період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листяними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кущами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-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дереном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білим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сибіріка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варієгата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яскраво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червоними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гілками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взимку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кольоровим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рожевим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зі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сріблом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листям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влітку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5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вічнозеленим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кизильником</a:t>
            </a:r>
            <a:r>
              <a:rPr sz="11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таммера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яскраво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червоними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ягодами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взимку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ніжними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білими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квіточками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влітку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вічнозеленими</a:t>
            </a:r>
            <a:r>
              <a:rPr sz="1150" spc="3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декоративними</a:t>
            </a:r>
            <a:r>
              <a:rPr sz="1150" spc="2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квітучими</a:t>
            </a:r>
            <a:r>
              <a:rPr sz="1150" spc="2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грунтопокривними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рослинами.</a:t>
            </a:r>
            <a:endParaRPr sz="1150">
              <a:latin typeface="Times New Roman"/>
              <a:cs typeface="Times New Roman"/>
            </a:endParaRPr>
          </a:p>
          <a:p>
            <a:pPr marL="13335" marR="55880" indent="39370">
              <a:lnSpc>
                <a:spcPct val="105400"/>
              </a:lnSpc>
              <a:spcBef>
                <a:spcPts val="87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Всі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залапоновані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для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дерева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кущі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55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будучи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невибагливими,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зберігають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високу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декоративність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протягом</a:t>
            </a:r>
            <a:r>
              <a:rPr sz="11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усього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року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9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окрім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забезпечення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сприятливих</a:t>
            </a:r>
            <a:r>
              <a:rPr sz="1150" spc="3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умов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комплексу,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збагатять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художню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композицію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кольором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i="1" spc="-50" dirty="0">
                <a:solidFill>
                  <a:srgbClr val="1F1D1D"/>
                </a:solidFill>
                <a:latin typeface="Times New Roman"/>
                <a:cs typeface="Times New Roman"/>
              </a:rPr>
              <a:t>в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единій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яскраво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червоній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гамі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зеленим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200" i="1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зимовий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період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білим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цвітінням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зеленим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1F1D1D"/>
                </a:solidFill>
                <a:latin typeface="Times New Roman"/>
                <a:cs typeface="Times New Roman"/>
              </a:rPr>
              <a:t>і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червоним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влітку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6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що,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загалом</a:t>
            </a:r>
            <a:r>
              <a:rPr sz="1150" dirty="0">
                <a:solidFill>
                  <a:srgbClr val="383636"/>
                </a:solidFill>
                <a:latin typeface="Times New Roman"/>
                <a:cs typeface="Times New Roman"/>
              </a:rPr>
              <a:t>,</a:t>
            </a:r>
            <a:r>
              <a:rPr sz="1150" spc="100" dirty="0">
                <a:solidFill>
                  <a:srgbClr val="383636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відповідатиме</a:t>
            </a:r>
            <a:r>
              <a:rPr sz="1150" spc="2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тематичному</a:t>
            </a:r>
            <a:r>
              <a:rPr sz="1150" spc="25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призначенню</a:t>
            </a:r>
            <a:r>
              <a:rPr sz="1150" spc="3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 об'екту.</a:t>
            </a:r>
            <a:endParaRPr sz="1150">
              <a:latin typeface="Times New Roman"/>
              <a:cs typeface="Times New Roman"/>
            </a:endParaRPr>
          </a:p>
          <a:p>
            <a:pPr marL="13335" marR="112395" indent="41275">
              <a:lnSpc>
                <a:spcPct val="106200"/>
              </a:lnSpc>
              <a:spcBef>
                <a:spcPts val="870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Запропоновані</a:t>
            </a:r>
            <a:r>
              <a:rPr sz="1150" spc="2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проекті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ідейно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насичений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художній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образ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просторова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організація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мають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стати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територією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Вічної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Слави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окрасою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міста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Буча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700" cy="10674350"/>
          </a:xfrm>
          <a:custGeom>
            <a:avLst/>
            <a:gdLst/>
            <a:ahLst/>
            <a:cxnLst/>
            <a:rect l="l" t="t" r="r" b="b"/>
            <a:pathLst>
              <a:path w="12700" h="10674350">
                <a:moveTo>
                  <a:pt x="0" y="10674083"/>
                </a:moveTo>
                <a:lnTo>
                  <a:pt x="0" y="0"/>
                </a:lnTo>
                <a:lnTo>
                  <a:pt x="12211" y="0"/>
                </a:lnTo>
                <a:lnTo>
                  <a:pt x="12211" y="10674083"/>
                </a:lnTo>
                <a:lnTo>
                  <a:pt x="0" y="106740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7503" y="148011"/>
            <a:ext cx="7241540" cy="3175"/>
          </a:xfrm>
          <a:custGeom>
            <a:avLst/>
            <a:gdLst/>
            <a:ahLst/>
            <a:cxnLst/>
            <a:rect l="l" t="t" r="r" b="b"/>
            <a:pathLst>
              <a:path w="7241540" h="3175">
                <a:moveTo>
                  <a:pt x="0" y="0"/>
                </a:moveTo>
                <a:lnTo>
                  <a:pt x="7241537" y="0"/>
                </a:lnTo>
                <a:lnTo>
                  <a:pt x="7241537" y="3051"/>
                </a:lnTo>
                <a:lnTo>
                  <a:pt x="0" y="30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64584" y="570400"/>
            <a:ext cx="31242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Буча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64000" y="816043"/>
            <a:ext cx="5786120" cy="166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450" spc="-180" dirty="0">
                <a:solidFill>
                  <a:srgbClr val="1F1D1D"/>
                </a:solidFill>
                <a:latin typeface="Arial"/>
                <a:cs typeface="Arial"/>
              </a:rPr>
              <a:t>з</a:t>
            </a:r>
            <a:endParaRPr sz="1450">
              <a:latin typeface="Arial"/>
              <a:cs typeface="Arial"/>
            </a:endParaRPr>
          </a:p>
          <a:p>
            <a:pPr marL="12700" marR="43815" indent="501015">
              <a:lnSpc>
                <a:spcPct val="107700"/>
              </a:lnSpc>
              <a:spcBef>
                <a:spcPts val="73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Центральна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ідея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проекту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полягає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інтеграпії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загальну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структуру.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Зберігаючи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можливість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контрольованого</a:t>
            </a:r>
            <a:r>
              <a:rPr sz="115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доступу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територію</a:t>
            </a:r>
            <a:r>
              <a:rPr sz="1150" spc="2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стає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максимально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відкритим</a:t>
            </a:r>
            <a:r>
              <a:rPr sz="1150" spc="3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1F1D1D"/>
                </a:solidFill>
                <a:latin typeface="Times New Roman"/>
                <a:cs typeface="Times New Roman"/>
              </a:rPr>
              <a:t>і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перетворюється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найбільший</a:t>
            </a:r>
            <a:r>
              <a:rPr sz="1150" spc="2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складніший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просторовий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об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єкт.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Ключову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об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єднуючу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роль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виконує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озеленення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території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Меморіального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комплексу,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яке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поєднує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сакральну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арку-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капличку,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музей,</a:t>
            </a:r>
            <a:r>
              <a:rPr sz="1150" spc="4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монумент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Стіну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Скорботи.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Проект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переосмислює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простір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довкола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монументальних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композицій,</a:t>
            </a:r>
            <a:r>
              <a:rPr sz="1150" spc="2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створюючи</a:t>
            </a:r>
            <a:r>
              <a:rPr sz="1150" spc="3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камерну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локацію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для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проведення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заході</a:t>
            </a:r>
            <a:r>
              <a:rPr sz="1150" dirty="0">
                <a:solidFill>
                  <a:srgbClr val="8C8C8C"/>
                </a:solidFill>
                <a:latin typeface="Times New Roman"/>
                <a:cs typeface="Times New Roman"/>
              </a:rPr>
              <a:t>D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вшанування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пам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яті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закатованих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Бучанців.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0105" y="3141269"/>
            <a:ext cx="5939155" cy="58737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8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Перше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враження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створює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проходження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через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сакральну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капличку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як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через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райські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ворота.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Розпочинається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процес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очищення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зміни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внутрішнього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стану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спілкування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силами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небесними.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Поступово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шлях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продовжується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напрямку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входження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spc="114" dirty="0">
                <a:solidFill>
                  <a:srgbClr val="363434"/>
                </a:solidFill>
                <a:latin typeface="Times New Roman"/>
                <a:cs typeface="Times New Roman"/>
              </a:rPr>
              <a:t>узей</a:t>
            </a:r>
            <a:r>
              <a:rPr sz="1150" spc="105" dirty="0">
                <a:solidFill>
                  <a:srgbClr val="363434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трагічних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41652" y="3684685"/>
            <a:ext cx="60261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подій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Бучі</a:t>
            </a:r>
            <a:r>
              <a:rPr sz="115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.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музеї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розгорнута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експоз</a:t>
            </a:r>
            <a:r>
              <a:rPr sz="2100" spc="-15" baseline="-29761" dirty="0">
                <a:solidFill>
                  <a:srgbClr val="1F1D1D"/>
                </a:solidFill>
                <a:latin typeface="Arial"/>
                <a:cs typeface="Arial"/>
              </a:rPr>
              <a:t>.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иція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тих</a:t>
            </a:r>
            <a:r>
              <a:rPr sz="1150" spc="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подій: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ретельно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підібраний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аудіо,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відео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ряд,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03553" y="3801404"/>
            <a:ext cx="396875" cy="21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9885" algn="l"/>
              </a:tabLst>
            </a:pPr>
            <a:r>
              <a:rPr sz="1250" spc="-50" dirty="0">
                <a:solidFill>
                  <a:srgbClr val="1F1D1D"/>
                </a:solidFill>
                <a:latin typeface="Times New Roman"/>
                <a:cs typeface="Times New Roman"/>
              </a:rPr>
              <a:t>.</a:t>
            </a:r>
            <a:r>
              <a:rPr sz="1250" dirty="0">
                <a:solidFill>
                  <a:srgbClr val="1F1D1D"/>
                </a:solidFill>
                <a:latin typeface="Times New Roman"/>
                <a:cs typeface="Times New Roman"/>
              </a:rPr>
              <a:t>	</a:t>
            </a:r>
            <a:r>
              <a:rPr sz="1050" spc="-50" dirty="0">
                <a:solidFill>
                  <a:srgbClr val="1F1D1D"/>
                </a:solidFill>
                <a:latin typeface="Times New Roman"/>
                <a:cs typeface="Times New Roman"/>
              </a:rPr>
              <a:t>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372791" y="5233873"/>
            <a:ext cx="24765" cy="196850"/>
          </a:xfrm>
          <a:custGeom>
            <a:avLst/>
            <a:gdLst/>
            <a:ahLst/>
            <a:cxnLst/>
            <a:rect l="l" t="t" r="r" b="b"/>
            <a:pathLst>
              <a:path w="24764" h="196850">
                <a:moveTo>
                  <a:pt x="24423" y="196835"/>
                </a:moveTo>
                <a:lnTo>
                  <a:pt x="0" y="196835"/>
                </a:lnTo>
                <a:lnTo>
                  <a:pt x="0" y="0"/>
                </a:lnTo>
                <a:lnTo>
                  <a:pt x="24423" y="0"/>
                </a:lnTo>
                <a:lnTo>
                  <a:pt x="24423" y="196835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341652" y="3891932"/>
            <a:ext cx="6001385" cy="39192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marR="37465" indent="635">
              <a:lnSpc>
                <a:spcPct val="107600"/>
              </a:lnSpc>
              <a:spcBef>
                <a:spcPts val="10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експонати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встановлення</a:t>
            </a:r>
            <a:r>
              <a:rPr sz="1150" spc="2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окремих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монпорш,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яю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створюють,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дають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363434"/>
                </a:solidFill>
                <a:latin typeface="Times New Roman"/>
                <a:cs typeface="Times New Roman"/>
              </a:rPr>
              <a:t>глядачу</a:t>
            </a:r>
            <a:r>
              <a:rPr sz="1150" spc="250" dirty="0">
                <a:solidFill>
                  <a:srgbClr val="363434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стати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співучасником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тих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подій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.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Звукові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візуальні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засоби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створюють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атмосферу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жахливих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подій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363434"/>
                </a:solidFill>
                <a:latin typeface="Times New Roman"/>
                <a:cs typeface="Times New Roman"/>
              </a:rPr>
              <a:t>,</a:t>
            </a:r>
            <a:r>
              <a:rPr sz="1150" spc="65" dirty="0">
                <a:solidFill>
                  <a:srgbClr val="363434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щоб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глядач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повній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мірі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відчув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той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жах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ті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страхіття,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що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відбувались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той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час.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Поступово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глядач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піднімається</a:t>
            </a:r>
            <a:r>
              <a:rPr sz="1150" spc="18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сходах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гори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де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встановлена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композиція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«Політ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птахів»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(метал,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ковка,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нержавіюча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сталь.)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Птахи,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немов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душі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закатованих,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разом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50" dirty="0">
                <a:solidFill>
                  <a:srgbClr val="1F1D1D"/>
                </a:solidFill>
                <a:latin typeface="Times New Roman"/>
                <a:cs typeface="Times New Roman"/>
              </a:rPr>
              <a:t>з</a:t>
            </a:r>
            <a:r>
              <a:rPr sz="1150" spc="5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глядачем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вириваються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25" dirty="0">
                <a:solidFill>
                  <a:srgbClr val="1F1D1D"/>
                </a:solidFill>
                <a:latin typeface="Times New Roman"/>
                <a:cs typeface="Times New Roman"/>
              </a:rPr>
              <a:t>во</a:t>
            </a:r>
            <a:r>
              <a:rPr sz="1500" spc="-187" baseline="16666" dirty="0">
                <a:solidFill>
                  <a:srgbClr val="BFBFBF"/>
                </a:solidFill>
                <a:latin typeface="Arial"/>
                <a:cs typeface="Arial"/>
              </a:rPr>
              <a:t>'</a:t>
            </a:r>
            <a:r>
              <a:rPr sz="1500" spc="-52" baseline="16666" dirty="0">
                <a:solidFill>
                  <a:srgbClr val="BFBFBF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лю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прямують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ангела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363434"/>
                </a:solidFill>
                <a:latin typeface="Times New Roman"/>
                <a:cs typeface="Times New Roman"/>
              </a:rPr>
              <a:t>,який</a:t>
            </a:r>
            <a:r>
              <a:rPr sz="1150" spc="90" dirty="0">
                <a:solidFill>
                  <a:srgbClr val="363434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є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провідником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1F1D1D"/>
                </a:solidFill>
                <a:latin typeface="Times New Roman"/>
                <a:cs typeface="Times New Roman"/>
              </a:rPr>
              <a:t>до</a:t>
            </a:r>
            <a:r>
              <a:rPr sz="1150" spc="50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Всевишнього</a:t>
            </a:r>
            <a:r>
              <a:rPr sz="1150" dirty="0">
                <a:solidFill>
                  <a:srgbClr val="050505"/>
                </a:solidFill>
                <a:latin typeface="Times New Roman"/>
                <a:cs typeface="Times New Roman"/>
              </a:rPr>
              <a:t>.</a:t>
            </a:r>
            <a:r>
              <a:rPr sz="1150" spc="20" dirty="0">
                <a:solidFill>
                  <a:srgbClr val="050505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Це-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найвище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духовне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піднесення.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Глядач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проходить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до</a:t>
            </a:r>
            <a:r>
              <a:rPr sz="1150" spc="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Стіни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Скорботи</a:t>
            </a:r>
            <a:r>
              <a:rPr sz="1150" spc="2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5" dirty="0">
                <a:solidFill>
                  <a:srgbClr val="1F1D1D"/>
                </a:solidFill>
                <a:latin typeface="Times New Roman"/>
                <a:cs typeface="Times New Roman"/>
              </a:rPr>
              <a:t>де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віддає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шану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,</a:t>
            </a:r>
            <a:r>
              <a:rPr sz="1150" spc="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духовно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363434"/>
                </a:solidFill>
                <a:latin typeface="Times New Roman"/>
                <a:cs typeface="Times New Roman"/>
              </a:rPr>
              <a:t>,</a:t>
            </a:r>
            <a:r>
              <a:rPr sz="1150" spc="100" dirty="0">
                <a:solidFill>
                  <a:srgbClr val="363434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молитовно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спілкується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із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загиблими,</a:t>
            </a:r>
            <a:r>
              <a:rPr sz="1150" spc="13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покладає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квіти</a:t>
            </a:r>
            <a:r>
              <a:rPr sz="1150" dirty="0">
                <a:solidFill>
                  <a:srgbClr val="BFBFBF"/>
                </a:solidFill>
                <a:latin typeface="Times New Roman"/>
                <a:cs typeface="Times New Roman"/>
              </a:rPr>
              <a:t>.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запалює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свічку.</a:t>
            </a:r>
            <a:r>
              <a:rPr sz="1150" spc="4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Після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цього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ритуалу,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завершивши</a:t>
            </a:r>
            <a:r>
              <a:rPr sz="1150" spc="229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шлях-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реквієм,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відвдувач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продовжує</a:t>
            </a:r>
            <a:r>
              <a:rPr sz="1150" spc="2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свій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шляж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проходженням</a:t>
            </a:r>
            <a:r>
              <a:rPr sz="1150" spc="2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повз</a:t>
            </a:r>
            <a:r>
              <a:rPr sz="1150" spc="4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монумент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Арх.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Міхаїла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(</a:t>
            </a:r>
            <a:r>
              <a:rPr sz="1150" spc="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віріант-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скульптура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Андрій</a:t>
            </a:r>
            <a:r>
              <a:rPr sz="1150" spc="17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Первозваного,)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направляється</a:t>
            </a:r>
            <a:r>
              <a:rPr sz="1150" spc="1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</a:t>
            </a:r>
            <a:r>
              <a:rPr sz="1150" spc="3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верхню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площадку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мемор1ального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скверу.</a:t>
            </a:r>
            <a:endParaRPr sz="1150">
              <a:latin typeface="Times New Roman"/>
              <a:cs typeface="Times New Roman"/>
            </a:endParaRPr>
          </a:p>
          <a:p>
            <a:pPr marL="40640" marR="207010" indent="635">
              <a:lnSpc>
                <a:spcPct val="106200"/>
              </a:lnSpc>
              <a:spcBef>
                <a:spcPts val="86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Методом</a:t>
            </a:r>
            <a:r>
              <a:rPr sz="1150" spc="2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комбінування</a:t>
            </a:r>
            <a:r>
              <a:rPr sz="1150" spc="4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запропонованих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капличок</a:t>
            </a:r>
            <a:r>
              <a:rPr sz="1150" spc="3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,монументів,Стіна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Скорботи,</a:t>
            </a:r>
            <a:r>
              <a:rPr sz="1150" spc="3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калина,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можна</a:t>
            </a:r>
            <a:r>
              <a:rPr sz="1150" spc="1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створювати,</a:t>
            </a:r>
            <a:r>
              <a:rPr sz="1150" spc="2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змоделювати</a:t>
            </a:r>
            <a:r>
              <a:rPr sz="1150" spc="2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ною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варшнти.</a:t>
            </a:r>
            <a:endParaRPr sz="1150">
              <a:latin typeface="Times New Roman"/>
              <a:cs typeface="Times New Roman"/>
            </a:endParaRPr>
          </a:p>
          <a:p>
            <a:pPr marL="43180" marR="74295" indent="-1905">
              <a:lnSpc>
                <a:spcPct val="107400"/>
              </a:lnSpc>
              <a:spcBef>
                <a:spcPts val="825"/>
              </a:spcBef>
            </a:pP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Громадська</a:t>
            </a:r>
            <a:r>
              <a:rPr sz="1150" spc="2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організація</a:t>
            </a:r>
            <a:r>
              <a:rPr sz="1150" spc="1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пропонує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проектування</a:t>
            </a:r>
            <a:r>
              <a:rPr sz="1150" spc="25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робіт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Урбанпроект»</a:t>
            </a:r>
            <a:r>
              <a:rPr sz="1150" spc="3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(Кишинів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Молдова),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Архітектор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Ева</a:t>
            </a:r>
            <a:r>
              <a:rPr sz="1150" spc="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Лоренцова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spc="50" dirty="0">
                <a:solidFill>
                  <a:srgbClr val="1F1D1D"/>
                </a:solidFill>
                <a:latin typeface="Times New Roman"/>
                <a:cs typeface="Times New Roman"/>
              </a:rPr>
              <a:t>(Кошице.Словаччина),</a:t>
            </a:r>
            <a:r>
              <a:rPr sz="1150" spc="3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архітектор</a:t>
            </a:r>
            <a:r>
              <a:rPr sz="1150" spc="135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Андялошій</a:t>
            </a:r>
            <a:r>
              <a:rPr sz="1150" spc="19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20" dirty="0">
                <a:solidFill>
                  <a:srgbClr val="1F1D1D"/>
                </a:solidFill>
                <a:latin typeface="Times New Roman"/>
                <a:cs typeface="Times New Roman"/>
              </a:rPr>
              <a:t>О.І.</a:t>
            </a:r>
            <a:r>
              <a:rPr sz="1150" spc="5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(Мукачево.</a:t>
            </a:r>
            <a:r>
              <a:rPr sz="1150" spc="17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Україна)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,та</a:t>
            </a:r>
            <a:r>
              <a:rPr sz="1150" spc="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виконання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робіт</a:t>
            </a:r>
            <a:r>
              <a:rPr sz="1150" spc="14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як</a:t>
            </a:r>
            <a:r>
              <a:rPr sz="1150" spc="1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побудову</a:t>
            </a:r>
            <a:r>
              <a:rPr sz="1150" spc="1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комплексу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так</a:t>
            </a:r>
            <a:r>
              <a:rPr sz="1150" spc="11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</a:t>
            </a:r>
            <a:r>
              <a:rPr sz="1150" spc="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оформлення</a:t>
            </a:r>
            <a:r>
              <a:rPr sz="1150" spc="20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музею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та</a:t>
            </a:r>
            <a:r>
              <a:rPr sz="1150" spc="8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скульптурних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монументів</a:t>
            </a:r>
            <a:r>
              <a:rPr sz="1150" spc="25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із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залученням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найкращих</a:t>
            </a:r>
            <a:r>
              <a:rPr sz="1150" spc="24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фахівців</a:t>
            </a:r>
            <a:r>
              <a:rPr sz="1150" spc="15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України,</a:t>
            </a:r>
            <a:r>
              <a:rPr sz="1150" spc="20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40" dirty="0">
                <a:solidFill>
                  <a:srgbClr val="1F1D1D"/>
                </a:solidFill>
                <a:latin typeface="Times New Roman"/>
                <a:cs typeface="Times New Roman"/>
              </a:rPr>
              <a:t>Європи.</a:t>
            </a:r>
            <a:endParaRPr sz="1150">
              <a:latin typeface="Times New Roman"/>
              <a:cs typeface="Times New Roman"/>
            </a:endParaRPr>
          </a:p>
          <a:p>
            <a:pPr marL="41275" marR="30480" indent="3175">
              <a:lnSpc>
                <a:spcPct val="104500"/>
              </a:lnSpc>
              <a:spcBef>
                <a:spcPts val="885"/>
              </a:spcBef>
            </a:pPr>
            <a:r>
              <a:rPr sz="1150" spc="50" dirty="0">
                <a:solidFill>
                  <a:srgbClr val="1F1D1D"/>
                </a:solidFill>
                <a:latin typeface="Times New Roman"/>
                <a:cs typeface="Times New Roman"/>
              </a:rPr>
              <a:t>В</a:t>
            </a:r>
            <a:r>
              <a:rPr sz="1150" spc="2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ескізному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проекті</a:t>
            </a:r>
            <a:r>
              <a:rPr sz="1150" spc="16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подаються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скульптурні</a:t>
            </a:r>
            <a:r>
              <a:rPr sz="1150" spc="21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60" dirty="0">
                <a:solidFill>
                  <a:srgbClr val="1F1D1D"/>
                </a:solidFill>
                <a:latin typeface="Times New Roman"/>
                <a:cs typeface="Times New Roman"/>
              </a:rPr>
              <a:t>роботи:</a:t>
            </a:r>
            <a:r>
              <a:rPr sz="1150" spc="11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твори</a:t>
            </a:r>
            <a:r>
              <a:rPr sz="1150" spc="12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скульпторів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Рудольфа</a:t>
            </a:r>
            <a:r>
              <a:rPr sz="1150" spc="105" dirty="0">
                <a:solidFill>
                  <a:srgbClr val="1F1D1D"/>
                </a:solidFill>
                <a:latin typeface="Times New Roman"/>
                <a:cs typeface="Times New Roman"/>
              </a:rPr>
              <a:t> 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Гофера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(Словаччина),</a:t>
            </a:r>
            <a:r>
              <a:rPr sz="1150" spc="254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Сергія</a:t>
            </a:r>
            <a:r>
              <a:rPr sz="1150" spc="165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1F1D1D"/>
                </a:solidFill>
                <a:latin typeface="Times New Roman"/>
                <a:cs typeface="Times New Roman"/>
              </a:rPr>
              <a:t>Лаушкіна</a:t>
            </a:r>
            <a:r>
              <a:rPr sz="1150" spc="190" dirty="0">
                <a:solidFill>
                  <a:srgbClr val="1F1D1D"/>
                </a:solidFill>
                <a:latin typeface="Times New Roman"/>
                <a:cs typeface="Times New Roman"/>
              </a:rPr>
              <a:t> </a:t>
            </a:r>
            <a:r>
              <a:rPr sz="1150" spc="-10" dirty="0">
                <a:solidFill>
                  <a:srgbClr val="1F1D1D"/>
                </a:solidFill>
                <a:latin typeface="Times New Roman"/>
                <a:cs typeface="Times New Roman"/>
              </a:rPr>
              <a:t>(Україна)</a:t>
            </a:r>
            <a:endParaRPr sz="11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C41CB9-51E3-4294-88F7-5B5A19BC43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" y="0"/>
            <a:ext cx="7540494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1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E728EC-7E80-4D1E-B8E1-9107921AB3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" y="0"/>
            <a:ext cx="7539735" cy="106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88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719380-F575-4518-A31F-9111A5363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73"/>
            <a:ext cx="7556500" cy="1063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79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1151</Words>
  <Application>Microsoft Office PowerPoint</Application>
  <PresentationFormat>Довільний</PresentationFormat>
  <Paragraphs>39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cp:lastModifiedBy>Anna Bondar</cp:lastModifiedBy>
  <cp:revision>1</cp:revision>
  <dcterms:created xsi:type="dcterms:W3CDTF">2025-03-05T09:15:28Z</dcterms:created>
  <dcterms:modified xsi:type="dcterms:W3CDTF">2025-03-05T09:16:18Z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2025-02-20T00:00:00Z</vt:filetime>
  </property>
  <property fmtid="{D5CDD505-2E9C-101B-9397-08002B2CF9AE}" pid="3" name="Creator">
    <vt:lpwstr>Canon SC1011</vt:lpwstr>
  </property>
  <property fmtid="{D5CDD505-2E9C-101B-9397-08002B2CF9AE}" pid="4" name="LastSaved">
    <vt:filetime>2025-02-20T00:00:00Z</vt:filetime>
  </property>
</Properties>
</file>