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5.xml" ContentType="application/vnd.openxmlformats-officedocument.drawingml.chartshapes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1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6.xml" ContentType="application/vnd.openxmlformats-officedocument.drawingml.chartshapes+xml"/>
  <Override PartName="/ppt/charts/chart1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7.xml" ContentType="application/vnd.openxmlformats-officedocument.drawingml.chartshapes+xml"/>
  <Override PartName="/ppt/charts/chart2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8.xml" ContentType="application/vnd.openxmlformats-officedocument.drawingml.chartshapes+xml"/>
  <Override PartName="/ppt/charts/chart2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2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0" r:id="rId3"/>
    <p:sldId id="271" r:id="rId4"/>
    <p:sldId id="278" r:id="rId5"/>
    <p:sldId id="281" r:id="rId6"/>
    <p:sldId id="280" r:id="rId7"/>
    <p:sldId id="282" r:id="rId8"/>
    <p:sldId id="283" r:id="rId9"/>
    <p:sldId id="269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  <p:sldId id="296" r:id="rId20"/>
    <p:sldId id="297" r:id="rId21"/>
    <p:sldId id="286" r:id="rId22"/>
  </p:sldIdLst>
  <p:sldSz cx="9144000" cy="6858000" type="screen4x3"/>
  <p:notesSz cx="6735763" cy="9866313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0B9C0"/>
    <a:srgbClr val="FBBF6F"/>
    <a:srgbClr val="E3E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5" autoAdjust="0"/>
    <p:restoredTop sz="94660"/>
  </p:normalViewPr>
  <p:slideViewPr>
    <p:cSldViewPr>
      <p:cViewPr varScale="1">
        <p:scale>
          <a:sx n="80" d="100"/>
          <a:sy n="80" d="100"/>
        </p:scale>
        <p:origin x="108" y="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70;&#1083;&#1103;\&#1055;&#1083;&#1072;&#1085;%202022\&#1043;&#1088;&#1072;&#1092;&#1110;&#1082;&#1080;%20&#1076;&#1086;%20&#1087;&#1086;&#1103;&#1089;&#1085;&#1102;&#1102;&#1095;&#1086;&#1111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2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5.xm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3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4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-srv1\&#1083;&#1072;&#1088;&#1080;&#1089;&#1072;%20&#1083;&#1077;&#1086;&#1085;&#1110;&#1076;&#1110;&#1074;&#1085;&#1072;%20&#1087;&#1082;\2021\&#1042;&#1080;&#1082;&#1086;&#1085;&#1072;&#1085;&#1085;&#1103;%20&#1073;&#1102;&#1076;&#1078;&#1077;&#1090;&#1091;\&#1079;&#1072;%20I%20&#1082;&#1074;&#1072;&#1088;&#1090;&#1072;&#1083;%202021%20&#1088;&#1086;&#1082;&#1091;\&#1044;&#1110;&#1072;&#1075;&#1088;&#1072;&#1084;&#108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-srv1\&#1051;&#1072;&#1088;&#1080;&#1089;&#1072;%20&#1051;&#1077;&#1086;&#1085;&#1110;&#1076;&#1110;&#1074;&#1085;&#1072;%20&#1055;&#1050;\2021\&#1042;&#1080;&#1082;&#1086;&#1085;&#1072;&#1085;&#1085;&#1103;%20&#1073;&#1102;&#1076;&#1078;&#1077;&#1090;&#1091;\&#1079;&#1072;%20%202021%20&#1088;&#1110;&#1082;\&#1044;&#1110;&#1072;&#1075;&#1088;&#1072;&#1084;&#1080;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-srv1\&#1051;&#1072;&#1088;&#1080;&#1089;&#1072;%20&#1051;&#1077;&#1086;&#1085;&#1110;&#1076;&#1110;&#1074;&#1085;&#1072;%20&#1055;&#1050;\2021\&#1042;&#1080;&#1082;&#1086;&#1085;&#1072;&#1085;&#1085;&#1103;%20&#1073;&#1102;&#1076;&#1078;&#1077;&#1090;&#1091;\&#1079;&#1072;%20%202021%20&#1088;&#1110;&#1082;\&#1089;&#1090;&#1088;&#1091;&#1082;&#1090;&#1091;&#1088;&#1072;%20&#1086;&#1089;&#1074;&#1110;&#1090;&#107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6.xlsx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7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&#1079;&#1072;%20I%20&#1082;&#1074;&#1072;&#1088;&#1090;&#1072;&#1083;%202021%20&#1088;&#1086;&#1082;&#1091;\&#1044;&#1110;&#1072;&#1075;&#1088;&#1072;&#1084;&#1080;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8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u-srv1\&#1051;&#1072;&#1088;&#1080;&#1089;&#1072;%20&#1051;&#1077;&#1086;&#1085;&#1110;&#1076;&#1110;&#1074;&#1085;&#1072;%20&#1055;&#1050;\2021\&#1042;&#1080;&#1082;&#1086;&#1085;&#1072;&#1085;&#1085;&#1103;%20&#1073;&#1102;&#1076;&#1078;&#1077;&#1090;&#1091;\&#1079;&#1072;%20%202021%20&#1088;&#1110;&#1082;\&#1089;&#1090;&#1088;&#1091;&#1082;&#1090;&#1091;&#1088;&#1072;%20&#1089;&#1086;&#1094;&#1110;&#1072;&#1083;&#1100;&#1085;&#1080;&#1081;%20&#1079;&#1072;&#1093;&#1080;&#1089;&#1090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7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Microsoft_Excel8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Excel9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Relationship Id="rId1" Type="http://schemas.openxmlformats.org/officeDocument/2006/relationships/image" Target="../media/image9.jpeg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70;&#1083;&#1103;\&#1047;&#1074;&#1110;&#1090;&#1080;\&#1050;&#1074;&#1072;&#1088;&#1090;&#1072;&#1083;&#1100;&#1085;&#1110;\&#1047;&#1074;&#1110;&#1090;%202021\&#1043;&#1088;&#1072;&#1092;&#1110;&#1082;&#1080;%20&#1076;&#1086;%20&#1087;&#1086;&#1103;&#1089;&#1085;&#1102;&#1102;&#1095;&#1086;&#1111;%20&#1079;&#1072;%202021.xlsx" TargetMode="External"/><Relationship Id="rId1" Type="http://schemas.openxmlformats.org/officeDocument/2006/relationships/image" Target="../media/image9.jpeg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_Microsoft_Excel1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43;&#1088;&#1072;&#1092;&#1110;&#1082;&#1080;%20&#1076;&#1086;%20&#1087;&#1086;&#1103;&#1089;&#1085;&#1102;&#1102;&#1095;&#1086;&#1111;1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D:\&#1043;&#1088;&#1072;&#1092;&#1110;&#1082;&#1080;%20&#1076;&#1086;%20&#1087;&#1086;&#1103;&#1089;&#1085;&#1102;&#1102;&#1095;&#1086;&#1111;1.xlsx" TargetMode="External"/><Relationship Id="rId1" Type="http://schemas.openxmlformats.org/officeDocument/2006/relationships/image" Target="../media/image16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  <c:spPr>
        <a:scene3d>
          <a:camera prst="orthographicFront"/>
          <a:lightRig rig="threePt" dir="t"/>
        </a:scene3d>
        <a:sp3d>
          <a:bevelT/>
        </a:sp3d>
      </c:spPr>
    </c:backWall>
    <c:plotArea>
      <c:layout>
        <c:manualLayout>
          <c:layoutTarget val="inner"/>
          <c:xMode val="edge"/>
          <c:yMode val="edge"/>
          <c:x val="7.4623476014513065E-3"/>
          <c:y val="4.3220663152444841E-2"/>
          <c:w val="0.99190955818022752"/>
          <c:h val="0.7163557045235631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рік</c:v>
                </c:pt>
              </c:strCache>
            </c:strRef>
          </c:tx>
          <c:spPr>
            <a:solidFill>
              <a:srgbClr val="00B0F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Всього доходів</c:v>
                </c:pt>
                <c:pt idx="1">
                  <c:v>Загальний фонд</c:v>
                </c:pt>
                <c:pt idx="2">
                  <c:v>Спеціальний фонд</c:v>
                </c:pt>
                <c:pt idx="3">
                  <c:v>Міжбюджетні трансферти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594575.6</c:v>
                </c:pt>
                <c:pt idx="1">
                  <c:v>289277.5</c:v>
                </c:pt>
                <c:pt idx="2">
                  <c:v>114470.1</c:v>
                </c:pt>
                <c:pt idx="3">
                  <c:v>190828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E4-4C6F-A3B7-08C152BA29CA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2021 рік</c:v>
                </c:pt>
              </c:strCache>
            </c:strRef>
          </c:tx>
          <c:spPr>
            <a:solidFill>
              <a:schemeClr val="accent2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dLbl>
              <c:idx val="1"/>
              <c:layout>
                <c:manualLayout>
                  <c:x val="1.3888888888888889E-3"/>
                  <c:y val="-7.735814424918384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4E4-4C6F-A3B7-08C152BA29CA}"/>
                </c:ext>
              </c:extLst>
            </c:dLbl>
            <c:dLbl>
              <c:idx val="2"/>
              <c:layout>
                <c:manualLayout>
                  <c:x val="7.7353633525527677E-3"/>
                  <c:y val="-5.28322503745503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4E4-4C6F-A3B7-08C152BA29CA}"/>
                </c:ext>
              </c:extLst>
            </c:dLbl>
            <c:dLbl>
              <c:idx val="3"/>
              <c:layout>
                <c:manualLayout>
                  <c:x val="5.7971014492753624E-2"/>
                  <c:y val="-5.83728499142102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4E4-4C6F-A3B7-08C152BA29C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  <a:solidFill>
                      <a:schemeClr val="accent3">
                        <a:lumMod val="5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Всього доходів</c:v>
                </c:pt>
                <c:pt idx="1">
                  <c:v>Загальний фонд</c:v>
                </c:pt>
                <c:pt idx="2">
                  <c:v>Спеціальний фонд</c:v>
                </c:pt>
                <c:pt idx="3">
                  <c:v>Міжбюджетні трансферти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1118192.3999999999</c:v>
                </c:pt>
                <c:pt idx="1">
                  <c:v>524200.6</c:v>
                </c:pt>
                <c:pt idx="2">
                  <c:v>155591.70000000001</c:v>
                </c:pt>
                <c:pt idx="3">
                  <c:v>438400.1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4E4-4C6F-A3B7-08C152BA29C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29399424"/>
        <c:axId val="129405312"/>
        <c:axId val="0"/>
      </c:bar3DChart>
      <c:catAx>
        <c:axId val="129399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rgbClr val="FF5050"/>
            </a:solidFill>
          </a:ln>
        </c:spPr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405312"/>
        <c:crosses val="autoZero"/>
        <c:auto val="1"/>
        <c:lblAlgn val="ctr"/>
        <c:lblOffset val="100"/>
        <c:noMultiLvlLbl val="0"/>
      </c:catAx>
      <c:valAx>
        <c:axId val="129405312"/>
        <c:scaling>
          <c:orientation val="minMax"/>
        </c:scaling>
        <c:delete val="1"/>
        <c:axPos val="l"/>
        <c:numFmt formatCode="#,##0.0" sourceLinked="1"/>
        <c:majorTickMark val="out"/>
        <c:minorTickMark val="none"/>
        <c:tickLblPos val="nextTo"/>
        <c:crossAx val="1293994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2103018372703412E-2"/>
          <c:y val="0.8600044993608309"/>
          <c:w val="0.95462803891913683"/>
          <c:h val="0.13689538149211797"/>
        </c:manualLayout>
      </c:layout>
      <c:overlay val="0"/>
    </c:legend>
    <c:plotVisOnly val="1"/>
    <c:dispBlanksAs val="gap"/>
    <c:showDLblsOverMax val="0"/>
  </c:chart>
  <c:spPr>
    <a:gradFill>
      <a:gsLst>
        <a:gs pos="48000">
          <a:srgbClr val="DDEBCF"/>
        </a:gs>
        <a:gs pos="18000">
          <a:srgbClr val="9CB86E"/>
        </a:gs>
        <a:gs pos="100000">
          <a:srgbClr val="156B13"/>
        </a:gs>
      </a:gsLst>
      <a:path path="rect">
        <a:fillToRect l="100000" t="100000"/>
      </a:path>
    </a:gra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dLbl>
              <c:idx val="0"/>
              <c:layout>
                <c:manualLayout>
                  <c:x val="-7.4267287212083028E-3"/>
                  <c:y val="1.2984308130680499E-2"/>
                </c:manualLayout>
              </c:layout>
              <c:tx>
                <c:rich>
                  <a:bodyPr/>
                  <a:lstStyle/>
                  <a:p>
                    <a:fld id="{BD7FE5BD-4A38-454A-BC1A-30ACC4A268AC}" type="CATEGORYNAME">
                      <a:rPr lang="ru-RU" smtClean="0"/>
                      <a:pPr/>
                      <a:t>[ІМ’Я КАТЕГОРІЇ]</a:t>
                    </a:fld>
                    <a:r>
                      <a:rPr lang="ru-RU" baseline="0" dirty="0" smtClean="0"/>
                      <a:t>; </a:t>
                    </a:r>
                  </a:p>
                  <a:p>
                    <a:fld id="{2BE0EDAB-9633-41CC-A522-5150DA186E83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22D2EA6A-42C9-410E-98AD-8D760098D5AC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2BC-4C91-A6BC-EFE03EE0D142}"/>
                </c:ext>
              </c:extLst>
            </c:dLbl>
            <c:dLbl>
              <c:idx val="1"/>
              <c:layout>
                <c:manualLayout>
                  <c:x val="-3.2011814524476656E-2"/>
                  <c:y val="-4.3177938052650473E-2"/>
                </c:manualLayout>
              </c:layout>
              <c:tx>
                <c:rich>
                  <a:bodyPr/>
                  <a:lstStyle/>
                  <a:p>
                    <a:fld id="{EE905A99-5A7A-4BD0-BAF1-FF8F251C1B58}" type="CATEGORYNAME">
                      <a:rPr lang="ru-RU"/>
                      <a:pPr/>
                      <a:t>[ІМ’Я КАТЕГОРІЇ]</a:t>
                    </a:fld>
                    <a:r>
                      <a:rPr lang="ru-RU" baseline="0" dirty="0"/>
                      <a:t>; </a:t>
                    </a:r>
                    <a:endParaRPr lang="ru-RU" baseline="0" dirty="0" smtClean="0"/>
                  </a:p>
                  <a:p>
                    <a:fld id="{F26234A2-3BB1-4718-BDF1-FEC62B67F8E7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11D353EC-F654-45B2-91C3-CBEA02112C4B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02BC-4C91-A6BC-EFE03EE0D142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977F7A16-E763-4566-96A0-16D63AC089F3}" type="CATEGORYNAME">
                      <a:rPr lang="ru-RU"/>
                      <a:pPr/>
                      <a:t>[ІМ’Я КАТЕГОРІЇ]</a:t>
                    </a:fld>
                    <a:r>
                      <a:rPr lang="ru-RU" baseline="0"/>
                      <a:t>; </a:t>
                    </a:r>
                    <a:endParaRPr lang="ru-RU" baseline="0" smtClean="0"/>
                  </a:p>
                  <a:p>
                    <a:fld id="{779B98CC-1954-4609-8F3E-4132DF374690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7EB605A8-B870-488C-8024-414B0BD72F4C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EEB2-4AB5-BF54-B36E3EE2C2F4}"/>
                </c:ext>
              </c:extLst>
            </c:dLbl>
            <c:dLbl>
              <c:idx val="4"/>
              <c:layout>
                <c:manualLayout>
                  <c:x val="7.1094386602623211E-2"/>
                  <c:y val="-4.2232649454725074E-2"/>
                </c:manualLayout>
              </c:layout>
              <c:tx>
                <c:rich>
                  <a:bodyPr/>
                  <a:lstStyle/>
                  <a:p>
                    <a:fld id="{71760A9A-D126-4738-B476-AA4889006516}" type="CATEGORYNAME">
                      <a:rPr lang="ru-RU"/>
                      <a:pPr/>
                      <a:t>[ІМ’Я КАТЕГОРІЇ]</a:t>
                    </a:fld>
                    <a:r>
                      <a:rPr lang="ru-RU" baseline="0" dirty="0"/>
                      <a:t>; </a:t>
                    </a:r>
                    <a:endParaRPr lang="ru-RU" baseline="0" dirty="0" smtClean="0"/>
                  </a:p>
                  <a:p>
                    <a:fld id="{75238030-4DF6-4660-B21D-0CF56AE19387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968891D0-2F38-4D17-A70C-599BB81D107F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2BC-4C91-A6BC-EFE03EE0D14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сф!$A$2:$A$6</c:f>
              <c:strCache>
                <c:ptCount val="5"/>
                <c:pt idx="0">
                  <c:v>Власні надходження </c:v>
                </c:pt>
                <c:pt idx="1">
                  <c:v>Пайова участь</c:v>
                </c:pt>
                <c:pt idx="2">
                  <c:v>Кошти від продажу землі</c:v>
                </c:pt>
                <c:pt idx="3">
                  <c:v>Цільові фонди</c:v>
                </c:pt>
                <c:pt idx="4">
                  <c:v>Інші</c:v>
                </c:pt>
              </c:strCache>
            </c:strRef>
          </c:cat>
          <c:val>
            <c:numRef>
              <c:f>сф!$B$2:$B$6</c:f>
              <c:numCache>
                <c:formatCode>#,##0.0</c:formatCode>
                <c:ptCount val="5"/>
                <c:pt idx="0">
                  <c:v>18357.8</c:v>
                </c:pt>
                <c:pt idx="1">
                  <c:v>15285.3</c:v>
                </c:pt>
                <c:pt idx="2">
                  <c:v>111537.1</c:v>
                </c:pt>
                <c:pt idx="3">
                  <c:v>10061.799999999999</c:v>
                </c:pt>
                <c:pt idx="4">
                  <c:v>349.70000000001164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BC-4C91-A6BC-EFE03EE0D14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rgbClr val="00CD0E">
                <a:shade val="30000"/>
                <a:satMod val="115000"/>
              </a:srgbClr>
            </a:gs>
            <a:gs pos="50000">
              <a:srgbClr val="00CD0E">
                <a:shade val="67500"/>
                <a:satMod val="115000"/>
              </a:srgbClr>
            </a:gs>
            <a:gs pos="100000">
              <a:srgbClr val="00CD0E">
                <a:shade val="100000"/>
                <a:satMod val="115000"/>
              </a:srgbClr>
            </a:gs>
          </a:gsLst>
          <a:lin ang="2700000" scaled="1"/>
        </a:gradFill>
        <a:ln>
          <a:solidFill>
            <a:schemeClr val="bg1"/>
          </a:solidFill>
        </a:ln>
        <a:effectLst/>
        <a:sp3d>
          <a:contourClr>
            <a:schemeClr val="bg1"/>
          </a:contourClr>
        </a:sp3d>
      </c:spPr>
    </c:sideWall>
    <c:backWall>
      <c:thickness val="0"/>
      <c:spPr>
        <a:gradFill>
          <a:gsLst>
            <a:gs pos="0">
              <a:srgbClr val="00CD0E">
                <a:shade val="30000"/>
                <a:satMod val="115000"/>
              </a:srgbClr>
            </a:gs>
            <a:gs pos="50000">
              <a:srgbClr val="00CD0E">
                <a:shade val="67500"/>
                <a:satMod val="115000"/>
              </a:srgbClr>
            </a:gs>
            <a:gs pos="100000">
              <a:srgbClr val="00CD0E">
                <a:shade val="100000"/>
                <a:satMod val="115000"/>
              </a:srgbClr>
            </a:gs>
          </a:gsLst>
          <a:lin ang="2700000" scaled="1"/>
        </a:gradFill>
        <a:ln>
          <a:solidFill>
            <a:schemeClr val="bg1"/>
          </a:solidFill>
        </a:ln>
        <a:effectLst/>
        <a:sp3d>
          <a:contourClr>
            <a:schemeClr val="bg1"/>
          </a:contourClr>
        </a:sp3d>
      </c:spPr>
    </c:backWall>
    <c:plotArea>
      <c:layout>
        <c:manualLayout>
          <c:layoutTarget val="inner"/>
          <c:xMode val="edge"/>
          <c:yMode val="edge"/>
          <c:x val="0.13629051455777327"/>
          <c:y val="0.24064594521957625"/>
          <c:w val="0.75766999328572304"/>
          <c:h val="0.493930410597409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'факт всього'!$A$4</c:f>
              <c:strCache>
                <c:ptCount val="1"/>
                <c:pt idx="0">
                  <c:v>Поточні видатки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'факт всього'!$B$3:$C$3</c:f>
              <c:strCache>
                <c:ptCount val="2"/>
                <c:pt idx="0">
                  <c:v>2020 рік</c:v>
                </c:pt>
                <c:pt idx="1">
                  <c:v>2021 рік</c:v>
                </c:pt>
              </c:strCache>
            </c:strRef>
          </c:cat>
          <c:val>
            <c:numRef>
              <c:f>'факт всього'!$B$4:$C$4</c:f>
              <c:numCache>
                <c:formatCode>#,##0.0</c:formatCode>
                <c:ptCount val="2"/>
                <c:pt idx="0">
                  <c:v>368010.9</c:v>
                </c:pt>
                <c:pt idx="1">
                  <c:v>585520.9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01-439A-ADAB-104778B9A00A}"/>
            </c:ext>
          </c:extLst>
        </c:ser>
        <c:ser>
          <c:idx val="1"/>
          <c:order val="1"/>
          <c:tx>
            <c:strRef>
              <c:f>'факт всього'!$A$5</c:f>
              <c:strCache>
                <c:ptCount val="1"/>
                <c:pt idx="0">
                  <c:v>Капітальні видатки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'факт всього'!$B$3:$C$3</c:f>
              <c:strCache>
                <c:ptCount val="2"/>
                <c:pt idx="0">
                  <c:v>2020 рік</c:v>
                </c:pt>
                <c:pt idx="1">
                  <c:v>2021 рік</c:v>
                </c:pt>
              </c:strCache>
            </c:strRef>
          </c:cat>
          <c:val>
            <c:numRef>
              <c:f>'факт всього'!$B$5:$C$5</c:f>
              <c:numCache>
                <c:formatCode>#,##0.0</c:formatCode>
                <c:ptCount val="2"/>
                <c:pt idx="0">
                  <c:v>209444.5</c:v>
                </c:pt>
                <c:pt idx="1">
                  <c:v>431782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01-439A-ADAB-104778B9A00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53146184"/>
        <c:axId val="353148144"/>
        <c:axId val="0"/>
      </c:bar3DChart>
      <c:catAx>
        <c:axId val="35314618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3148144"/>
        <c:crosses val="autoZero"/>
        <c:auto val="1"/>
        <c:lblAlgn val="ctr"/>
        <c:lblOffset val="100"/>
        <c:noMultiLvlLbl val="0"/>
      </c:catAx>
      <c:valAx>
        <c:axId val="35314814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crossAx val="3531461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7734866233157721"/>
          <c:y val="2.9915365895786036E-4"/>
          <c:w val="0.62191147652981849"/>
          <c:h val="0.96934512891398927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5">
                <a:lumMod val="40000"/>
                <a:lumOff val="60000"/>
              </a:schemeClr>
            </a:solidFill>
            <a:ln w="25400">
              <a:noFill/>
            </a:ln>
          </c:spPr>
          <c:invertIfNegative val="0"/>
          <c:dLbls>
            <c:dLbl>
              <c:idx val="9"/>
              <c:layout>
                <c:manualLayout>
                  <c:x val="-1.1353845604310072E-16"/>
                  <c:y val="-3.16077493241665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51B-4145-965D-97B2152D7F33}"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Аркуш1!$A$1:$A$10</c:f>
              <c:strCache>
                <c:ptCount val="10"/>
                <c:pt idx="0">
                  <c:v>Інші поточні видатки</c:v>
                </c:pt>
                <c:pt idx="1">
                  <c:v>Інші виплати населенню</c:v>
                </c:pt>
                <c:pt idx="2">
                  <c:v>Предмети, матеріали, обладнання та інвентар</c:v>
                </c:pt>
                <c:pt idx="3">
                  <c:v>Харчування та медикаменти</c:v>
                </c:pt>
                <c:pt idx="4">
                  <c:v>Дослідження і розробки, окремі заходи по реалізації державних 
( регінальних) програм</c:v>
                </c:pt>
                <c:pt idx="5">
                  <c:v>Оплата послуг(крім комунальних) та відрядження</c:v>
                </c:pt>
                <c:pt idx="6">
                  <c:v>Оплата комунальних послуг та енергоносіїв</c:v>
                </c:pt>
                <c:pt idx="7">
                  <c:v>Субсидії та поточні трансферти підприємствам
 ( установам, організаціям)</c:v>
                </c:pt>
                <c:pt idx="8">
                  <c:v>Заробітна плата та нарахування на неї</c:v>
                </c:pt>
                <c:pt idx="9">
                  <c:v>Капітальні видатки</c:v>
                </c:pt>
              </c:strCache>
            </c:strRef>
          </c:cat>
          <c:val>
            <c:numRef>
              <c:f>Аркуш1!$B$1:$B$10</c:f>
              <c:numCache>
                <c:formatCode>#\ ##0.0</c:formatCode>
                <c:ptCount val="10"/>
                <c:pt idx="0">
                  <c:v>5735.1</c:v>
                </c:pt>
                <c:pt idx="1">
                  <c:v>12553.7</c:v>
                </c:pt>
                <c:pt idx="2">
                  <c:v>14051.2</c:v>
                </c:pt>
                <c:pt idx="3">
                  <c:v>16503.8</c:v>
                </c:pt>
                <c:pt idx="4">
                  <c:v>17449</c:v>
                </c:pt>
                <c:pt idx="5">
                  <c:v>23856.7</c:v>
                </c:pt>
                <c:pt idx="6">
                  <c:v>56042.2</c:v>
                </c:pt>
                <c:pt idx="7">
                  <c:v>75172.600000000006</c:v>
                </c:pt>
                <c:pt idx="8">
                  <c:v>386754.19999999995</c:v>
                </c:pt>
                <c:pt idx="9">
                  <c:v>409184.4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1B-4145-965D-97B2152D7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02978552"/>
        <c:axId val="302923768"/>
      </c:barChart>
      <c:catAx>
        <c:axId val="3029785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02923768"/>
        <c:crosses val="autoZero"/>
        <c:auto val="1"/>
        <c:lblAlgn val="ctr"/>
        <c:lblOffset val="100"/>
        <c:noMultiLvlLbl val="0"/>
      </c:catAx>
      <c:valAx>
        <c:axId val="302923768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\ ##0.0" sourceLinked="1"/>
        <c:majorTickMark val="out"/>
        <c:minorTickMark val="none"/>
        <c:tickLblPos val="none"/>
        <c:crossAx val="3029785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>
      <a:gsLst>
        <a:gs pos="0">
          <a:srgbClr val="FFFF00"/>
        </a:gs>
        <a:gs pos="50000">
          <a:srgbClr val="00CD0E">
            <a:shade val="67500"/>
            <a:satMod val="115000"/>
          </a:srgbClr>
        </a:gs>
        <a:gs pos="100000">
          <a:srgbClr val="00CD0E">
            <a:shade val="100000"/>
            <a:satMod val="115000"/>
          </a:srgbClr>
        </a:gs>
      </a:gsLst>
      <a:lin ang="2700000" scaled="1"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501148857549847"/>
          <c:y val="0.33528882795681003"/>
          <c:w val="0.50082553607481251"/>
          <c:h val="0.43115775193182143"/>
        </c:manualLayout>
      </c:layout>
      <c:doughnutChart>
        <c:varyColors val="1"/>
        <c:ser>
          <c:idx val="0"/>
          <c:order val="0"/>
          <c:explosion val="27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692-4635-9464-A8147DD24CC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692-4635-9464-A8147DD24CC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692-4635-9464-A8147DD24CC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692-4635-9464-A8147DD24CC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692-4635-9464-A8147DD24CC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692-4635-9464-A8147DD24CC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692-4635-9464-A8147DD24CC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4692-4635-9464-A8147DD24CC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4692-4635-9464-A8147DD24CC4}"/>
              </c:ext>
            </c:extLst>
          </c:dPt>
          <c:dLbls>
            <c:dLbl>
              <c:idx val="0"/>
              <c:layout>
                <c:manualLayout>
                  <c:x val="0.31961875114447902"/>
                  <c:y val="-0.2171098319656890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C895071A-B2C1-42F4-AD78-4E482C619E11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B96855EA-9CC7-4332-B373-5BFCD5C74B3A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9ECE5356-3E31-4940-8B1E-5FA18F88F0B1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844179942623449"/>
                      <c:h val="0.1363625351274033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4692-4635-9464-A8147DD24CC4}"/>
                </c:ext>
              </c:extLst>
            </c:dLbl>
            <c:dLbl>
              <c:idx val="1"/>
              <c:layout>
                <c:manualLayout>
                  <c:x val="0.23489690532869437"/>
                  <c:y val="-0.1855419567087629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41B00C32-A769-4A20-8805-43C63A2A8A66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C6E782E9-F0FE-4210-8E6B-26F12CEBD297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40F605AD-1968-4FE9-8DB9-3709D0E0C90D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449612403100776"/>
                      <c:h val="0.1570125622082065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4692-4635-9464-A8147DD24CC4}"/>
                </c:ext>
              </c:extLst>
            </c:dLbl>
            <c:dLbl>
              <c:idx val="2"/>
              <c:layout>
                <c:manualLayout>
                  <c:x val="0.35380717817249585"/>
                  <c:y val="-8.2545393881380713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97B458F7-1B9E-4D50-A98B-4A5EB0C21B01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CD8AC500-CA73-4C05-9D9A-D3BED840D2E8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FEA35718-1C67-4949-B7C1-64A694377E5B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/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367441860465116"/>
                      <c:h val="0.1466875486678049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4692-4635-9464-A8147DD24CC4}"/>
                </c:ext>
              </c:extLst>
            </c:dLbl>
            <c:dLbl>
              <c:idx val="3"/>
              <c:layout>
                <c:manualLayout>
                  <c:x val="0.24156344991759751"/>
                  <c:y val="0.147715090763372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7FBDE843-04AF-4004-A2D3-4511ED549474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A698B474-BA5C-4635-ABA3-76D3DA63EFF3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83A90682-A5B7-4F02-8BE5-6A8C7A9436D4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020936336446319"/>
                      <c:h val="0.1694905443200799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692-4635-9464-A8147DD24CC4}"/>
                </c:ext>
              </c:extLst>
            </c:dLbl>
            <c:dLbl>
              <c:idx val="4"/>
              <c:layout>
                <c:manualLayout>
                  <c:x val="-2.8253189281572361E-2"/>
                  <c:y val="0.1625192902959669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B538D46C-897E-4723-ACE7-7A21C02B967B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4AE57BEC-5707-4850-A881-87C766EF4026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B69D9C83-F86C-449B-A976-BF7D3625E16C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/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131782945736435"/>
                      <c:h val="0.14029530839514653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4692-4635-9464-A8147DD24CC4}"/>
                </c:ext>
              </c:extLst>
            </c:dLbl>
            <c:dLbl>
              <c:idx val="5"/>
              <c:layout>
                <c:manualLayout>
                  <c:x val="-0.32928895806628822"/>
                  <c:y val="0.1464293420299755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599A514C-CD09-430D-BCD5-9B41EEAFEC4A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C4106342-CF2F-4997-A28B-7A0754DEAF35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691B2F2E-7899-4861-BA3D-4A558C1E0D5D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56045901239089"/>
                      <c:h val="0.176443587296688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4692-4635-9464-A8147DD24CC4}"/>
                </c:ext>
              </c:extLst>
            </c:dLbl>
            <c:dLbl>
              <c:idx val="6"/>
              <c:layout>
                <c:manualLayout>
                  <c:x val="-0.25954593175853014"/>
                  <c:y val="-6.5928382128913735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4D302D4B-1560-476D-A189-08ED005F2548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169BACE9-6E67-4212-808F-DE2A5B0330F5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961DDF38-BF62-4083-9C75-07E397E0C035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403100775193801"/>
                      <c:h val="0.16598491767549636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D-4692-4635-9464-A8147DD24CC4}"/>
                </c:ext>
              </c:extLst>
            </c:dLbl>
            <c:dLbl>
              <c:idx val="7"/>
              <c:layout>
                <c:manualLayout>
                  <c:x val="-0.20383727034120735"/>
                  <c:y val="-0.158307416465356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ctr" rtl="0">
                      <a:defRPr sz="900" b="1" i="0" u="none" strike="noStrike" kern="1200" baseline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9096B6D4-09D6-46E5-AC92-C94091DDF9CC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endParaRPr lang="ru-RU" sz="1400" b="1" i="1" u="none" strike="noStrike" kern="1200" spc="0" baseline="0" dirty="0">
                      <a:solidFill>
                        <a:srgbClr val="FFFF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endParaRP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  <a:fld id="{9EF39261-1C6D-4BFE-A107-A37601B62363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400" b="1" i="1" u="none" strike="noStrike" kern="1200" spc="0" baseline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t> </a:t>
                    </a:r>
                  </a:p>
                  <a:p>
                    <a:pPr algn="ctr" rtl="0">
                      <a:defRPr b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C334BC8D-8837-422E-AA52-81BB6836B5FA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 algn="ctr" rtl="0">
                        <a:defRPr b="1">
                          <a:solidFill>
                            <a:prstClr val="black">
                              <a:lumMod val="75000"/>
                              <a:lumOff val="25000"/>
                            </a:prst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/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ctr" rtl="0">
                    <a:defRPr sz="900" b="1" i="0" u="none" strike="noStrike" kern="1200" baseline="0">
                      <a:solidFill>
                        <a:prstClr val="black">
                          <a:lumMod val="75000"/>
                          <a:lumOff val="25000"/>
                        </a:prst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324812305438565"/>
                      <c:h val="0.1611425676243672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F-4692-4635-9464-A8147DD24CC4}"/>
                </c:ext>
              </c:extLst>
            </c:dLbl>
            <c:dLbl>
              <c:idx val="8"/>
              <c:layout>
                <c:manualLayout>
                  <c:x val="-0.12211597387535864"/>
                  <c:y val="-0.2305925923637500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1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39A18EA3-D8A2-4AA0-8CBF-915479BBAEDC}" type="CATEGORYNAM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>
                        <a:defRPr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r>
                      <a:rPr lang="ru-RU" sz="1400" dirty="0"/>
                      <a:t>  </a:t>
                    </a:r>
                  </a:p>
                  <a:p>
                    <a:pPr>
                      <a:defRPr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ru-RU" sz="1400" baseline="0" dirty="0"/>
                      <a:t> </a:t>
                    </a:r>
                    <a:fld id="{10805BF9-2989-405A-81A4-7932513BB960}" type="VALU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>
                        <a:defRPr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ru-RU" sz="1400" baseline="0" dirty="0"/>
                      <a:t> </a:t>
                    </a:r>
                  </a:p>
                  <a:p>
                    <a:pPr>
                      <a:defRPr b="1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fld id="{C5B32B7C-0691-49AF-B139-A78DD18BED3F}" type="PERCENTAGE">
                      <a:rPr lang="ru-RU" sz="1400" b="1" i="1" u="none" strike="noStrike" kern="1200" spc="0" baseline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rPr>
                      <a:pPr>
                        <a:defRPr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ru-RU"/>
                  </a:p>
                </c:rich>
              </c:tx>
              <c:spPr>
                <a:gradFill>
                  <a:gsLst>
                    <a:gs pos="0">
                      <a:srgbClr val="00CD0E">
                        <a:shade val="30000"/>
                        <a:satMod val="115000"/>
                      </a:srgbClr>
                    </a:gs>
                    <a:gs pos="50000">
                      <a:srgbClr val="00CD0E">
                        <a:shade val="67500"/>
                        <a:satMod val="115000"/>
                      </a:srgbClr>
                    </a:gs>
                    <a:gs pos="100000">
                      <a:srgbClr val="00CD0E">
                        <a:shade val="100000"/>
                        <a:satMod val="115000"/>
                      </a:srgbClr>
                    </a:gs>
                  </a:gsLst>
                  <a:lin ang="2700000" scaled="1"/>
                </a:gra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148837209302324"/>
                      <c:h val="0.1570125622082065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11-4692-4635-9464-A8147DD24CC4}"/>
                </c:ext>
              </c:extLst>
            </c:dLbl>
            <c:spPr>
              <a:noFill/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Галузі!$A$2:$A$10</c:f>
              <c:strCache>
                <c:ptCount val="9"/>
                <c:pt idx="0">
                  <c:v>Державне управління</c:v>
                </c:pt>
                <c:pt idx="1">
                  <c:v>Освіта</c:v>
                </c:pt>
                <c:pt idx="2">
                  <c:v>Охорона здоров"я</c:v>
                </c:pt>
                <c:pt idx="3">
                  <c:v>Соціальний захист та соціальне забезпечення </c:v>
                </c:pt>
                <c:pt idx="4">
                  <c:v>Культура і мистецтво</c:v>
                </c:pt>
                <c:pt idx="5">
                  <c:v>Фізична культура і спорт</c:v>
                </c:pt>
                <c:pt idx="6">
                  <c:v>Житлово-комунальне господарство</c:v>
                </c:pt>
                <c:pt idx="7">
                  <c:v>Економічна, інша діяльність</c:v>
                </c:pt>
                <c:pt idx="8">
                  <c:v>Міжбюджетні трансферти</c:v>
                </c:pt>
              </c:strCache>
            </c:strRef>
          </c:cat>
          <c:val>
            <c:numRef>
              <c:f>Галузі!$B$2:$B$10</c:f>
              <c:numCache>
                <c:formatCode>#\ ##0.0</c:formatCode>
                <c:ptCount val="9"/>
                <c:pt idx="0">
                  <c:v>71545.400000000009</c:v>
                </c:pt>
                <c:pt idx="1">
                  <c:v>394108.7</c:v>
                </c:pt>
                <c:pt idx="2">
                  <c:v>19987.400000000001</c:v>
                </c:pt>
                <c:pt idx="3">
                  <c:v>25160.5</c:v>
                </c:pt>
                <c:pt idx="4">
                  <c:v>21352.1</c:v>
                </c:pt>
                <c:pt idx="5">
                  <c:v>5956.4</c:v>
                </c:pt>
                <c:pt idx="6">
                  <c:v>137307.5</c:v>
                </c:pt>
                <c:pt idx="7">
                  <c:v>324728.59999999998</c:v>
                </c:pt>
                <c:pt idx="8">
                  <c:v>17156.3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4692-4635-9464-A8147DD24CC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1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2000" b="1" i="1" dirty="0"/>
              <a:t>Джерела фінансування галузі "Освіта" </a:t>
            </a:r>
          </a:p>
          <a:p>
            <a:pPr>
              <a:defRPr sz="2000" b="1" i="1"/>
            </a:pPr>
            <a:r>
              <a:rPr lang="uk-UA" sz="2000" b="1" i="1" dirty="0" smtClean="0"/>
              <a:t>(загальний та спеціальний фонд)</a:t>
            </a:r>
            <a:r>
              <a:rPr lang="uk-UA" sz="2000" b="1" i="1" baseline="0" dirty="0" smtClean="0"/>
              <a:t> </a:t>
            </a:r>
          </a:p>
          <a:p>
            <a:pPr>
              <a:defRPr sz="2000" b="1" i="1"/>
            </a:pPr>
            <a:r>
              <a:rPr lang="uk-UA" sz="2000" b="1" i="1" dirty="0" smtClean="0"/>
              <a:t>за 9 місяців 2021 року </a:t>
            </a:r>
          </a:p>
          <a:p>
            <a:pPr>
              <a:defRPr sz="2000" b="1" i="1"/>
            </a:pPr>
            <a:r>
              <a:rPr lang="uk-UA" sz="2000" b="1" i="1" dirty="0" smtClean="0"/>
              <a:t>тис. грн.</a:t>
            </a:r>
          </a:p>
          <a:p>
            <a:pPr>
              <a:defRPr sz="2000" b="1" i="1"/>
            </a:pPr>
            <a:endParaRPr lang="uk-UA" sz="2000" b="1" i="1" dirty="0"/>
          </a:p>
        </c:rich>
      </c:tx>
      <c:layout>
        <c:manualLayout>
          <c:xMode val="edge"/>
          <c:yMode val="edge"/>
          <c:x val="0.27336534374220073"/>
          <c:y val="1.8022202277253197E-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1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4027777777777778"/>
          <c:y val="0.10994548758328287"/>
          <c:w val="0.82222222222222208"/>
          <c:h val="0.70965136802068474"/>
        </c:manualLayout>
      </c:layout>
      <c:pie3D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>
      <a:outerShdw blurRad="50800" dist="50800" dir="5400000" algn="ctr" rotWithShape="0">
        <a:schemeClr val="accent6">
          <a:lumMod val="40000"/>
          <a:lumOff val="60000"/>
        </a:schemeClr>
      </a:outerShdw>
    </a:effectLst>
  </c:spPr>
  <c:txPr>
    <a:bodyPr/>
    <a:lstStyle/>
    <a:p>
      <a:pPr>
        <a:defRPr>
          <a:solidFill>
            <a:sysClr val="windowText" lastClr="000000"/>
          </a:solidFill>
        </a:defRPr>
      </a:pPr>
      <a:endParaRPr lang="ru-RU"/>
    </a:p>
  </c:txPr>
  <c:externalData r:id="rId3">
    <c:autoUpdate val="0"/>
  </c:externalData>
  <c:userShapes r:id="rId4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026950081824595"/>
          <c:y val="0.23232636495767114"/>
          <c:w val="0.52575110352134835"/>
          <c:h val="0.76767363504232888"/>
        </c:manualLayout>
      </c:layout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4502562745515734"/>
          <c:y val="1.2306713368500448E-2"/>
          <c:w val="0.54281163122520948"/>
          <c:h val="0.95481988811483365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99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3294711250582247E-2"/>
                  <c:y val="-1.2488767014784725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297-4109-9803-0CA10E2522A7}"/>
                </c:ext>
              </c:extLst>
            </c:dLbl>
            <c:dLbl>
              <c:idx val="1"/>
              <c:layout>
                <c:manualLayout>
                  <c:x val="3.3259602829857147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297-4109-9803-0CA10E2522A7}"/>
                </c:ext>
              </c:extLst>
            </c:dLbl>
            <c:dLbl>
              <c:idx val="2"/>
              <c:layout>
                <c:manualLayout>
                  <c:x val="2.5059037135910792E-2"/>
                  <c:y val="1.70303335719367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297-4109-9803-0CA10E2522A7}"/>
                </c:ext>
              </c:extLst>
            </c:dLbl>
            <c:dLbl>
              <c:idx val="3"/>
              <c:layout>
                <c:manualLayout>
                  <c:x val="1.8847215428484238E-2"/>
                  <c:y val="-1.70303335719367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297-4109-9803-0CA10E2522A7}"/>
                </c:ext>
              </c:extLst>
            </c:dLbl>
            <c:dLbl>
              <c:idx val="4"/>
              <c:layout>
                <c:manualLayout>
                  <c:x val="1.6771927069912037E-2"/>
                  <c:y val="-1.2488767014784725E-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297-4109-9803-0CA10E2522A7}"/>
                </c:ext>
              </c:extLst>
            </c:dLbl>
            <c:dLbl>
              <c:idx val="5"/>
              <c:layout>
                <c:manualLayout>
                  <c:x val="1.231315763782416E-2"/>
                  <c:y val="-6.244383507392362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297-4109-9803-0CA10E2522A7}"/>
                </c:ext>
              </c:extLst>
            </c:dLbl>
            <c:dLbl>
              <c:idx val="6"/>
              <c:layout>
                <c:manualLayout>
                  <c:x val="1.8126012328046913E-2"/>
                  <c:y val="-1.70303335719367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297-4109-9803-0CA10E2522A7}"/>
                </c:ext>
              </c:extLst>
            </c:dLbl>
            <c:dLbl>
              <c:idx val="7"/>
              <c:layout>
                <c:manualLayout>
                  <c:x val="1.9215896145399879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297-4109-9803-0CA10E2522A7}"/>
                </c:ext>
              </c:extLst>
            </c:dLbl>
            <c:dLbl>
              <c:idx val="8"/>
              <c:layout>
                <c:manualLayout>
                  <c:x val="9.0246406970383546E-3"/>
                  <c:y val="-1.70303335719364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297-4109-9803-0CA10E2522A7}"/>
                </c:ext>
              </c:extLst>
            </c:dLbl>
            <c:dLbl>
              <c:idx val="9"/>
              <c:layout>
                <c:manualLayout>
                  <c:x val="-1.6182187034409445E-2"/>
                  <c:y val="-3.27115393432244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297-4109-9803-0CA10E2522A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5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Аркуш1!$A$1:$A$10</c:f>
              <c:strCache>
                <c:ptCount val="10"/>
                <c:pt idx="0">
                  <c:v>Інші виплати населенню</c:v>
                </c:pt>
                <c:pt idx="1">
                  <c:v>Інші поточні видатки </c:v>
                </c:pt>
                <c:pt idx="2">
                  <c:v>Окремі заходи по реалізації державних(регіональних) програм, не віднесені до заходів розвитку</c:v>
                </c:pt>
                <c:pt idx="3">
                  <c:v>Субсидії та поточні трансферти підприємствам ( установам, організаціям)</c:v>
                </c:pt>
                <c:pt idx="4">
                  <c:v>Оплата послуг (крім комунальних) та відрядження</c:v>
                </c:pt>
                <c:pt idx="5">
                  <c:v>Капітальні видатки</c:v>
                </c:pt>
                <c:pt idx="6">
                  <c:v>Предмети, матеріали, обладнання та інвентар</c:v>
                </c:pt>
                <c:pt idx="7">
                  <c:v>Продукти харчування та медикаменти</c:v>
                </c:pt>
                <c:pt idx="8">
                  <c:v>Оплата комунальних послуг та енергоносіїв</c:v>
                </c:pt>
                <c:pt idx="9">
                  <c:v>Заробітна плата  та нарахування на неї</c:v>
                </c:pt>
              </c:strCache>
            </c:strRef>
          </c:cat>
          <c:val>
            <c:numRef>
              <c:f>Аркуш1!$B$1:$B$10</c:f>
              <c:numCache>
                <c:formatCode>#,##0.0</c:formatCode>
                <c:ptCount val="10"/>
                <c:pt idx="0">
                  <c:v>7.2</c:v>
                </c:pt>
                <c:pt idx="1">
                  <c:v>24.2</c:v>
                </c:pt>
                <c:pt idx="2">
                  <c:v>872.9</c:v>
                </c:pt>
                <c:pt idx="3">
                  <c:v>2989.6</c:v>
                </c:pt>
                <c:pt idx="4">
                  <c:v>10511.099999999999</c:v>
                </c:pt>
                <c:pt idx="5">
                  <c:v>10900.3</c:v>
                </c:pt>
                <c:pt idx="6">
                  <c:v>11144.9</c:v>
                </c:pt>
                <c:pt idx="7">
                  <c:v>16501.8</c:v>
                </c:pt>
                <c:pt idx="8">
                  <c:v>30190.2</c:v>
                </c:pt>
                <c:pt idx="9">
                  <c:v>310966.40000000002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297-4109-9803-0CA10E2522A7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55599768"/>
        <c:axId val="355595992"/>
      </c:barChart>
      <c:catAx>
        <c:axId val="355599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5595992"/>
        <c:crosses val="autoZero"/>
        <c:auto val="1"/>
        <c:lblAlgn val="ctr"/>
        <c:lblOffset val="100"/>
        <c:noMultiLvlLbl val="0"/>
      </c:catAx>
      <c:valAx>
        <c:axId val="3555959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5599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accent6">
        <a:lumMod val="20000"/>
        <a:lumOff val="80000"/>
      </a:schemeClr>
    </a:solidFill>
    <a:ln>
      <a:noFill/>
    </a:ln>
    <a:effectLst>
      <a:outerShdw blurRad="50800" dist="50800" dir="5400000" algn="ctr" rotWithShape="0">
        <a:schemeClr val="accent6">
          <a:lumMod val="20000"/>
          <a:lumOff val="80000"/>
        </a:schemeClr>
      </a:outerShdw>
    </a:effectLst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rgbClr val="00CD0E">
                <a:shade val="30000"/>
                <a:satMod val="115000"/>
              </a:srgbClr>
            </a:gs>
            <a:gs pos="50000">
              <a:srgbClr val="00CD0E">
                <a:shade val="67500"/>
                <a:satMod val="115000"/>
              </a:srgbClr>
            </a:gs>
            <a:gs pos="100000">
              <a:srgbClr val="00CD0E">
                <a:shade val="100000"/>
                <a:satMod val="115000"/>
              </a:srgbClr>
            </a:gs>
          </a:gsLst>
          <a:lin ang="27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00CD0E">
                <a:shade val="30000"/>
                <a:satMod val="115000"/>
              </a:srgbClr>
            </a:gs>
            <a:gs pos="50000">
              <a:srgbClr val="00CD0E">
                <a:shade val="67500"/>
                <a:satMod val="115000"/>
              </a:srgbClr>
            </a:gs>
            <a:gs pos="100000">
              <a:srgbClr val="00CD0E">
                <a:shade val="100000"/>
                <a:satMod val="115000"/>
              </a:srgbClr>
            </a:gs>
          </a:gsLst>
          <a:lin ang="2700000" scaled="1"/>
        </a:gra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3.9215692647780832E-2"/>
          <c:y val="0.3685745803513692"/>
          <c:w val="0.87822495440952264"/>
          <c:h val="0.46962921450446959"/>
        </c:manualLayout>
      </c:layout>
      <c:bar3DChart>
        <c:barDir val="col"/>
        <c:grouping val="stack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Lbls>
            <c:dLbl>
              <c:idx val="0"/>
              <c:layout>
                <c:manualLayout>
                  <c:x val="1.8041640674918362E-2"/>
                  <c:y val="-0.1938918090751701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13DB-41FF-BC71-E31EAFEF0AFC}"/>
                </c:ext>
              </c:extLst>
            </c:dLbl>
            <c:dLbl>
              <c:idx val="1"/>
              <c:layout>
                <c:manualLayout>
                  <c:x val="3.6083281349836654E-2"/>
                  <c:y val="-9.24714781743119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13DB-41FF-BC71-E31EAFEF0AF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охорона!$A$2:$A$3</c:f>
              <c:strCache>
                <c:ptCount val="2"/>
                <c:pt idx="0">
                  <c:v>Місцевий бюджет</c:v>
                </c:pt>
                <c:pt idx="1">
                  <c:v>Субвенція на здійснення підтримки окремих закладів та заходів у системі охорони здоров"я</c:v>
                </c:pt>
              </c:strCache>
            </c:strRef>
          </c:cat>
          <c:val>
            <c:numRef>
              <c:f>охорона!$B$2:$B$3</c:f>
              <c:numCache>
                <c:formatCode>#,##0.0</c:formatCode>
                <c:ptCount val="2"/>
                <c:pt idx="0">
                  <c:v>18437.3</c:v>
                </c:pt>
                <c:pt idx="1">
                  <c:v>1550.1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DB-41FF-BC71-E31EAFEF0AF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355454176"/>
        <c:axId val="369477152"/>
        <c:axId val="0"/>
      </c:bar3DChart>
      <c:catAx>
        <c:axId val="35545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69477152"/>
        <c:crosses val="autoZero"/>
        <c:auto val="1"/>
        <c:lblAlgn val="ctr"/>
        <c:lblOffset val="100"/>
        <c:noMultiLvlLbl val="0"/>
      </c:catAx>
      <c:valAx>
        <c:axId val="369477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1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5454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explosion val="19"/>
          <c:dPt>
            <c:idx val="0"/>
            <c:bubble3D val="0"/>
            <c:explosion val="8"/>
            <c:spPr>
              <a:blipFill>
                <a:blip xmlns:r="http://schemas.openxmlformats.org/officeDocument/2006/relationships" r:embed="rId1"/>
                <a:tile tx="0" ty="0" sx="100000" sy="100000" flip="none" algn="tl"/>
              </a:blip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B67-43BC-B30E-43735B0307CB}"/>
              </c:ext>
            </c:extLst>
          </c:dPt>
          <c:dPt>
            <c:idx val="1"/>
            <c:bubble3D val="0"/>
            <c:spPr>
              <a:blipFill>
                <a:blip xmlns:r="http://schemas.openxmlformats.org/officeDocument/2006/relationships" r:embed="rId2"/>
                <a:tile tx="0" ty="0" sx="100000" sy="100000" flip="none" algn="tl"/>
              </a:blip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B67-43BC-B30E-43735B0307C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EB67-43BC-B30E-43735B0307CB}"/>
              </c:ext>
            </c:extLst>
          </c:dPt>
          <c:dPt>
            <c:idx val="3"/>
            <c:bubble3D val="0"/>
            <c:spPr>
              <a:blipFill>
                <a:blip xmlns:r="http://schemas.openxmlformats.org/officeDocument/2006/relationships" r:embed="rId3"/>
                <a:tile tx="0" ty="0" sx="100000" sy="100000" flip="none" algn="tl"/>
              </a:blip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EB67-43BC-B30E-43735B0307C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EB67-43BC-B30E-43735B0307CB}"/>
              </c:ext>
            </c:extLst>
          </c:dPt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1" i="0" u="none" strike="noStrike" kern="1200" spc="0" baseline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98FAA4D5-10F6-4EC6-B772-A445CE80EF6B}" type="CATEGORYNAME">
                      <a:rPr lang="uk-UA" sz="120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 i="0" u="none" strike="noStrike" kern="1200" spc="0" baseline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t>[ІМ’Я КАТЕГОРІЇ]</a:t>
                    </a:fld>
                    <a:r>
                      <a:rPr lang="uk-UA" sz="1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; </a:t>
                    </a:r>
                    <a:endParaRPr lang="uk-UA" sz="1200" baseline="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  <a:p>
                    <a:pPr>
                      <a:defRPr sz="1200" b="1" i="0" u="none" strike="noStrike" kern="1200" spc="0" baseline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E6DBD0A0-3B87-4152-9EF6-F64B08039E7C}" type="VALUE">
                      <a:rPr lang="uk-UA" sz="1200" baseline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 i="0" u="none" strike="noStrike" kern="1200" spc="0" baseline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t>[ЗНАЧЕННЯ]</a:t>
                    </a:fld>
                    <a:r>
                      <a:rPr lang="uk-UA" sz="12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; </a:t>
                    </a:r>
                    <a:fld id="{4F7921A7-E3B3-4EFF-8456-2EB82C2E0B7A}" type="PERCENTAGE">
                      <a:rPr lang="uk-UA" sz="1200" baseline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>
                        <a:defRPr sz="1200" b="1" i="0" u="none" strike="noStrike" kern="1200" spc="0" baseline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defRPr>
                      </a:pPr>
                      <a:t>[ВІДСОТОК]</a:t>
                    </a:fld>
                    <a:endParaRPr lang="uk-UA" sz="1200" baseline="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EB67-43BC-B30E-43735B0307CB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3EC421E6-32EE-44B2-A0DF-04D44FCB866B}" type="CATEGORYNAME">
                      <a:rPr lang="ru-RU"/>
                      <a:pPr/>
                      <a:t>[ІМ’Я КАТЕГОРІЇ]</a:t>
                    </a:fld>
                    <a:r>
                      <a:rPr lang="ru-RU" baseline="0"/>
                      <a:t>; </a:t>
                    </a:r>
                    <a:endParaRPr lang="ru-RU" baseline="0" smtClean="0"/>
                  </a:p>
                  <a:p>
                    <a:fld id="{25CBB82B-B193-4E3F-B163-4C017540AA8B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CEED50B4-600B-47F7-A14C-9D8DC8F773B4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EB67-43BC-B30E-43735B0307CB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54F44896-6166-4B3B-8058-BD81043B7E38}" type="CATEGORYNAME">
                      <a:rPr lang="ru-RU"/>
                      <a:pPr/>
                      <a:t>[ІМ’Я КАТЕГОРІЇ]</a:t>
                    </a:fld>
                    <a:r>
                      <a:rPr lang="ru-RU" baseline="0"/>
                      <a:t>; </a:t>
                    </a:r>
                    <a:endParaRPr lang="ru-RU" baseline="0" smtClean="0"/>
                  </a:p>
                  <a:p>
                    <a:fld id="{864B5D0C-C6CD-4782-A18C-11A4B12D16C8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2A20DDC2-0229-43B1-9105-CE31178D000F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EB67-43BC-B30E-43735B0307CB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78EE107C-B0C0-41CE-9961-FCE3BE0040CB}" type="CATEGORYNAME">
                      <a:rPr lang="ru-RU"/>
                      <a:pPr/>
                      <a:t>[ІМ’Я КАТЕГОРІЇ]</a:t>
                    </a:fld>
                    <a:r>
                      <a:rPr lang="ru-RU" baseline="0" dirty="0" smtClean="0"/>
                      <a:t>;</a:t>
                    </a:r>
                  </a:p>
                  <a:p>
                    <a:fld id="{13212C77-4B69-4D10-96D9-FFAA36F96D7F}" type="VALUE">
                      <a:rPr lang="ru-RU" baseline="0" smtClean="0"/>
                      <a:pPr/>
                      <a:t>[ЗНАЧЕННЯ]</a:t>
                    </a:fld>
                    <a:r>
                      <a:rPr lang="ru-RU" baseline="0" dirty="0"/>
                      <a:t>; </a:t>
                    </a:r>
                    <a:fld id="{30E23921-D58D-4DD3-9CDB-0D2F0123D2A1}" type="PERCENTAGE">
                      <a:rPr lang="ru-RU" baseline="0"/>
                      <a:pPr/>
                      <a:t>[ВІДСОТОК]</a:t>
                    </a:fld>
                    <a:endParaRPr lang="ru-RU" baseline="0" dirty="0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B67-43BC-B30E-43735B0307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зф!$A$3:$A$7</c:f>
              <c:strCache>
                <c:ptCount val="5"/>
                <c:pt idx="0">
                  <c:v>ПДФО</c:v>
                </c:pt>
                <c:pt idx="1">
                  <c:v>Акцизний податок</c:v>
                </c:pt>
                <c:pt idx="2">
                  <c:v>Податок на майно</c:v>
                </c:pt>
                <c:pt idx="3">
                  <c:v>Єдиний податок</c:v>
                </c:pt>
                <c:pt idx="4">
                  <c:v>Інші податки та збори</c:v>
                </c:pt>
              </c:strCache>
            </c:strRef>
          </c:cat>
          <c:val>
            <c:numRef>
              <c:f>зф!$B$3:$B$7</c:f>
              <c:numCache>
                <c:formatCode>#,##0.0</c:formatCode>
                <c:ptCount val="5"/>
                <c:pt idx="0">
                  <c:v>264270.2</c:v>
                </c:pt>
                <c:pt idx="1">
                  <c:v>55625.9</c:v>
                </c:pt>
                <c:pt idx="2">
                  <c:v>82431.600000000006</c:v>
                </c:pt>
                <c:pt idx="3">
                  <c:v>111197</c:v>
                </c:pt>
                <c:pt idx="4">
                  <c:v>10675.899999999965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B67-43BC-B30E-43735B0307C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gradFill flip="none" rotWithShape="1">
      <a:gsLst>
        <a:gs pos="0">
          <a:schemeClr val="bg1">
            <a:shade val="30000"/>
            <a:satMod val="115000"/>
          </a:schemeClr>
        </a:gs>
        <a:gs pos="50000">
          <a:schemeClr val="bg1">
            <a:shade val="67500"/>
            <a:satMod val="115000"/>
          </a:schemeClr>
        </a:gs>
        <a:gs pos="100000">
          <a:schemeClr val="bg1">
            <a:shade val="100000"/>
            <a:satMod val="115000"/>
          </a:schemeClr>
        </a:gs>
      </a:gsLst>
      <a:path path="circle">
        <a:fillToRect l="50000" t="50000" r="50000" b="50000"/>
      </a:path>
      <a:tileRect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4448283477356423E-2"/>
          <c:y val="0.36358566697469391"/>
          <c:w val="0.81388888888888888"/>
          <c:h val="0.60298370111143518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  <a:sp3d/>
      </c:spPr>
    </c:backWall>
    <c:plotArea>
      <c:layout/>
      <c:bar3D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0629882415917924E-2"/>
                  <c:y val="3.06748466257668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61D-4B5F-8A2C-B1ABA2C6BF0F}"/>
                </c:ext>
              </c:extLst>
            </c:dLbl>
            <c:dLbl>
              <c:idx val="1"/>
              <c:layout>
                <c:manualLayout>
                  <c:x val="2.539062451189898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61D-4B5F-8A2C-B1ABA2C6BF0F}"/>
                </c:ext>
              </c:extLst>
            </c:dLbl>
            <c:dLbl>
              <c:idx val="2"/>
              <c:layout>
                <c:manualLayout>
                  <c:x val="3.015136660788004E-2"/>
                  <c:y val="6.134969325153374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61D-4B5F-8A2C-B1ABA2C6BF0F}"/>
                </c:ext>
              </c:extLst>
            </c:dLbl>
            <c:dLbl>
              <c:idx val="3"/>
              <c:layout>
                <c:manualLayout>
                  <c:x val="4.125976483183584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61D-4B5F-8A2C-B1ABA2C6BF0F}"/>
                </c:ext>
              </c:extLst>
            </c:dLbl>
            <c:dLbl>
              <c:idx val="4"/>
              <c:layout>
                <c:manualLayout>
                  <c:x val="4.1259764831835848E-2"/>
                  <c:y val="-3.067484662576687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61D-4B5F-8A2C-B1ABA2C6BF0F}"/>
                </c:ext>
              </c:extLst>
            </c:dLbl>
            <c:dLbl>
              <c:idx val="5"/>
              <c:layout>
                <c:manualLayout>
                  <c:x val="3.173828063987361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61D-4B5F-8A2C-B1ABA2C6BF0F}"/>
                </c:ext>
              </c:extLst>
            </c:dLbl>
            <c:dLbl>
              <c:idx val="6"/>
              <c:layout>
                <c:manualLayout>
                  <c:x val="4.6020506927816902E-2"/>
                  <c:y val="-9.2024539877301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61D-4B5F-8A2C-B1ABA2C6BF0F}"/>
                </c:ext>
              </c:extLst>
            </c:dLbl>
            <c:dLbl>
              <c:idx val="7"/>
              <c:layout>
                <c:manualLayout>
                  <c:x val="2.2216796447911608E-2"/>
                  <c:y val="-2.811828458213004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61D-4B5F-8A2C-B1ABA2C6BF0F}"/>
                </c:ext>
              </c:extLst>
            </c:dLbl>
            <c:dLbl>
              <c:idx val="8"/>
              <c:layout>
                <c:manualLayout>
                  <c:x val="-7.934570159968431E-3"/>
                  <c:y val="-6.44171779141104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561D-4B5F-8A2C-B1ABA2C6BF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Аркуш1!$A$21:$A$29</c:f>
              <c:strCache>
                <c:ptCount val="9"/>
                <c:pt idx="0">
                  <c:v>Предмети, матеріали, обладнання та інвентар</c:v>
                </c:pt>
                <c:pt idx="1">
                  <c:v>Оплата послуг (крім комунальних) та відрядження</c:v>
                </c:pt>
                <c:pt idx="2">
                  <c:v>Видатки на відрядження</c:v>
                </c:pt>
                <c:pt idx="3">
                  <c:v>Оплата комунальних послуг та енергоносіїв</c:v>
                </c:pt>
                <c:pt idx="4">
                  <c:v>Субсидії та поточні трансферти підприємствам ( установам, організаціям)</c:v>
                </c:pt>
                <c:pt idx="5">
                  <c:v>Капітальні видатки</c:v>
                </c:pt>
                <c:pt idx="6">
                  <c:v>Заробітна плата  та нарахування на неї</c:v>
                </c:pt>
                <c:pt idx="7">
                  <c:v>Окремі заходи по реалізації державних(регіональних) програм, не віднесені до заходів розвитку</c:v>
                </c:pt>
                <c:pt idx="8">
                  <c:v>Інші виплати населенню</c:v>
                </c:pt>
              </c:strCache>
            </c:strRef>
          </c:cat>
          <c:val>
            <c:numRef>
              <c:f>Аркуш1!$B$21:$B$29</c:f>
              <c:numCache>
                <c:formatCode>#,##0.0</c:formatCode>
                <c:ptCount val="9"/>
                <c:pt idx="0">
                  <c:v>34.799999999999997</c:v>
                </c:pt>
                <c:pt idx="1">
                  <c:v>39.5</c:v>
                </c:pt>
                <c:pt idx="2">
                  <c:v>48.4</c:v>
                </c:pt>
                <c:pt idx="3">
                  <c:v>77.3</c:v>
                </c:pt>
                <c:pt idx="4">
                  <c:v>1777.4</c:v>
                </c:pt>
                <c:pt idx="5">
                  <c:v>1959.6</c:v>
                </c:pt>
                <c:pt idx="6">
                  <c:v>4500.8999999999996</c:v>
                </c:pt>
                <c:pt idx="7">
                  <c:v>7008.2</c:v>
                </c:pt>
                <c:pt idx="8">
                  <c:v>9714.4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1D-4B5F-8A2C-B1ABA2C6BF0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553600640"/>
        <c:axId val="553593568"/>
        <c:axId val="0"/>
      </c:bar3DChart>
      <c:catAx>
        <c:axId val="553600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553593568"/>
        <c:crosses val="autoZero"/>
        <c:auto val="1"/>
        <c:lblAlgn val="ctr"/>
        <c:lblOffset val="100"/>
        <c:noMultiLvlLbl val="0"/>
      </c:catAx>
      <c:valAx>
        <c:axId val="553593568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extTo"/>
        <c:crossAx val="553600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952788195903331"/>
          <c:y val="0.19064008149673969"/>
          <c:w val="0.53088861363782291"/>
          <c:h val="0.71537838092545458"/>
        </c:manualLayout>
      </c:layout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0843672470204671"/>
          <c:y val="9.0233331898413316E-3"/>
          <c:w val="0.49156322109084455"/>
          <c:h val="0.99009783609416591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chemeClr val="accent5">
                <a:lumMod val="40000"/>
                <a:lumOff val="60000"/>
              </a:schemeClr>
            </a:solidFill>
            <a:ln w="25400">
              <a:noFill/>
            </a:ln>
          </c:spPr>
          <c:invertIfNegative val="0"/>
          <c:dLbls>
            <c:dLbl>
              <c:idx val="7"/>
              <c:layout>
                <c:manualLayout>
                  <c:x val="-8.6849320361327368E-3"/>
                  <c:y val="-4.40890779897602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DFA-412C-B48F-F69A3FFDDD6C}"/>
                </c:ext>
              </c:extLst>
            </c:dLbl>
            <c:spPr>
              <a:noFill/>
              <a:ln w="25400">
                <a:noFill/>
              </a:ln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Аркуш1!$A$1:$A$8</c:f>
              <c:strCache>
                <c:ptCount val="8"/>
                <c:pt idx="0">
                  <c:v>Інші поточні видатки</c:v>
                </c:pt>
                <c:pt idx="1">
                  <c:v>Капітальні видатки</c:v>
                </c:pt>
                <c:pt idx="2">
                  <c:v>Предмети, матеріали, обладнання та інвентар</c:v>
                </c:pt>
                <c:pt idx="3">
                  <c:v>Інші виплати населенню</c:v>
                </c:pt>
                <c:pt idx="4">
                  <c:v>Оплата послуг ( крім комунальних)</c:v>
                </c:pt>
                <c:pt idx="5">
                  <c:v>Оплата комунальних послуг та енергоносіїв</c:v>
                </c:pt>
                <c:pt idx="6">
                  <c:v>Окремі заходи по реалізації державних(регіональних) програм, не віднесені до заходів розвитку</c:v>
                </c:pt>
                <c:pt idx="7">
                  <c:v>Заробітна плата</c:v>
                </c:pt>
              </c:strCache>
            </c:strRef>
          </c:cat>
          <c:val>
            <c:numRef>
              <c:f>Аркуш1!$B$1:$B$8</c:f>
              <c:numCache>
                <c:formatCode>#,##0.0</c:formatCode>
                <c:ptCount val="8"/>
                <c:pt idx="0">
                  <c:v>0.7</c:v>
                </c:pt>
                <c:pt idx="1">
                  <c:v>269.60000000000002</c:v>
                </c:pt>
                <c:pt idx="2">
                  <c:v>272.10000000000002</c:v>
                </c:pt>
                <c:pt idx="3">
                  <c:v>399.5</c:v>
                </c:pt>
                <c:pt idx="4">
                  <c:v>426.3</c:v>
                </c:pt>
                <c:pt idx="5">
                  <c:v>2256</c:v>
                </c:pt>
                <c:pt idx="6">
                  <c:v>8308.1</c:v>
                </c:pt>
                <c:pt idx="7">
                  <c:v>9419.7999999999993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FA-412C-B48F-F69A3FFDDD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9125632"/>
        <c:axId val="359156120"/>
      </c:barChart>
      <c:catAx>
        <c:axId val="3591256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59156120"/>
        <c:crosses val="autoZero"/>
        <c:auto val="1"/>
        <c:lblAlgn val="ctr"/>
        <c:lblOffset val="100"/>
        <c:noMultiLvlLbl val="0"/>
      </c:catAx>
      <c:valAx>
        <c:axId val="359156120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out"/>
        <c:minorTickMark val="none"/>
        <c:tickLblPos val="none"/>
        <c:crossAx val="3591256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gradFill>
      <a:gsLst>
        <a:gs pos="0">
          <a:srgbClr val="FFFF00"/>
        </a:gs>
        <a:gs pos="50000">
          <a:srgbClr val="00CD0E">
            <a:shade val="67500"/>
            <a:satMod val="115000"/>
          </a:srgbClr>
        </a:gs>
        <a:gs pos="100000">
          <a:srgbClr val="00CD0E">
            <a:shade val="100000"/>
            <a:satMod val="115000"/>
          </a:srgbClr>
        </a:gs>
      </a:gsLst>
      <a:lin ang="2700000" scaled="1"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976530388336639"/>
          <c:y val="8.3591028526960154E-2"/>
          <c:w val="0.61052439349431242"/>
          <c:h val="0.82829095407660025"/>
        </c:manualLayout>
      </c:layout>
      <c:doughnutChart>
        <c:varyColors val="1"/>
        <c:ser>
          <c:idx val="0"/>
          <c:order val="0"/>
          <c:explosion val="32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hade val="51000"/>
                      <a:satMod val="130000"/>
                    </a:schemeClr>
                  </a:gs>
                  <a:gs pos="80000">
                    <a:schemeClr val="accent1">
                      <a:shade val="93000"/>
                      <a:satMod val="130000"/>
                    </a:schemeClr>
                  </a:gs>
                  <a:gs pos="100000">
                    <a:schemeClr val="accent1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6F1-4AED-9D38-B8D665502C35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6F1-4AED-9D38-B8D665502C35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6F1-4AED-9D38-B8D665502C35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6F1-4AED-9D38-B8D665502C35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6F1-4AED-9D38-B8D665502C35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06F1-4AED-9D38-B8D665502C35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1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1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06F1-4AED-9D38-B8D665502C35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06F1-4AED-9D38-B8D665502C35}"/>
              </c:ext>
            </c:extLst>
          </c:dPt>
          <c:dLbls>
            <c:dLbl>
              <c:idx val="0"/>
              <c:layout>
                <c:manualLayout>
                  <c:x val="-0.19113421800937075"/>
                  <c:y val="-8.873473897149615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6F1-4AED-9D38-B8D665502C35}"/>
                </c:ext>
              </c:extLst>
            </c:dLbl>
            <c:dLbl>
              <c:idx val="1"/>
              <c:layout>
                <c:manualLayout>
                  <c:x val="-0.25344795281272198"/>
                  <c:y val="5.0921506633699203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06F1-4AED-9D38-B8D665502C35}"/>
                </c:ext>
              </c:extLst>
            </c:dLbl>
            <c:dLbl>
              <c:idx val="2"/>
              <c:layout>
                <c:manualLayout>
                  <c:x val="6.8739367969761281E-2"/>
                  <c:y val="-8.136985414068291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59782492936659"/>
                      <c:h val="8.801429717089137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06F1-4AED-9D38-B8D665502C35}"/>
                </c:ext>
              </c:extLst>
            </c:dLbl>
            <c:dLbl>
              <c:idx val="3"/>
              <c:layout>
                <c:manualLayout>
                  <c:x val="-3.1493732263338972E-2"/>
                  <c:y val="0.1929540548699908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6F1-4AED-9D38-B8D665502C35}"/>
                </c:ext>
              </c:extLst>
            </c:dLbl>
            <c:dLbl>
              <c:idx val="4"/>
              <c:layout>
                <c:manualLayout>
                  <c:x val="0.16188660107639111"/>
                  <c:y val="-6.7738884911278949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06F1-4AED-9D38-B8D665502C35}"/>
                </c:ext>
              </c:extLst>
            </c:dLbl>
            <c:dLbl>
              <c:idx val="5"/>
              <c:layout>
                <c:manualLayout>
                  <c:x val="0.12409526299093854"/>
                  <c:y val="9.0318513215038605E-3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06F1-4AED-9D38-B8D665502C35}"/>
                </c:ext>
              </c:extLst>
            </c:dLbl>
            <c:dLbl>
              <c:idx val="6"/>
              <c:layout>
                <c:manualLayout>
                  <c:x val="-0.10306697944127702"/>
                  <c:y val="-0.10110048446138407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06F1-4AED-9D38-B8D665502C35}"/>
                </c:ext>
              </c:extLst>
            </c:dLbl>
            <c:dLbl>
              <c:idx val="7"/>
              <c:layout>
                <c:manualLayout>
                  <c:x val="-0.17286520792506621"/>
                  <c:y val="-3.1624858252410577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06F1-4AED-9D38-B8D665502C3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Аркуш1!$A$2:$A$9</c:f>
              <c:strCache>
                <c:ptCount val="8"/>
                <c:pt idx="0">
                  <c:v>Інші поточні видатки</c:v>
                </c:pt>
                <c:pt idx="1">
                  <c:v>Медикаменти та перев"язувальні матеріали</c:v>
                </c:pt>
                <c:pt idx="2">
                  <c:v>Капітальні видатки </c:v>
                </c:pt>
                <c:pt idx="3">
                  <c:v>Оплата послуг ( крім комунальних) та відрядження</c:v>
                </c:pt>
                <c:pt idx="4">
                  <c:v>Предмети, обладнання та інвентар</c:v>
                </c:pt>
                <c:pt idx="5">
                  <c:v>Окремі заходи по реалізації державних(регіональних) програм, не віднесені до заходів розвитку</c:v>
                </c:pt>
                <c:pt idx="6">
                  <c:v>Оплата комунальних послуг</c:v>
                </c:pt>
                <c:pt idx="7">
                  <c:v>Заробітна плата  та нарахування на неї</c:v>
                </c:pt>
              </c:strCache>
            </c:strRef>
          </c:cat>
          <c:val>
            <c:numRef>
              <c:f>Аркуш1!$B$2:$B$9</c:f>
              <c:numCache>
                <c:formatCode>#,##0.0</c:formatCode>
                <c:ptCount val="8"/>
                <c:pt idx="0">
                  <c:v>0.2</c:v>
                </c:pt>
                <c:pt idx="1">
                  <c:v>2</c:v>
                </c:pt>
                <c:pt idx="2">
                  <c:v>217.6</c:v>
                </c:pt>
                <c:pt idx="3">
                  <c:v>422.2</c:v>
                </c:pt>
                <c:pt idx="4">
                  <c:v>473.7</c:v>
                </c:pt>
                <c:pt idx="5">
                  <c:v>680.8</c:v>
                </c:pt>
                <c:pt idx="6">
                  <c:v>690.2</c:v>
                </c:pt>
                <c:pt idx="7">
                  <c:v>3469.8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06F1-4AED-9D38-B8D665502C35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3.1267668298928054E-2"/>
          <c:w val="0.63370821735399763"/>
          <c:h val="0.83723701437732412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Акцизний податок з вироблених в Україні підакцизних товарів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710314077545188E-3"/>
                  <c:y val="-1.97288787164429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6A7-4D23-A364-9B2851477459}"/>
                </c:ext>
              </c:extLst>
            </c:dLbl>
            <c:dLbl>
              <c:idx val="1"/>
              <c:layout>
                <c:manualLayout>
                  <c:x val="-1.5136485732372773E-2"/>
                  <c:y val="-1.2377635351809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6A7-4D23-A364-9B28514774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1">
                    <a:solidFill>
                      <a:schemeClr val="tx1"/>
                    </a:solidFill>
                    <a:effectLst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2020 рік, 31 121,2 тис. грн</c:v>
                </c:pt>
                <c:pt idx="1">
                  <c:v>2021 рік, 55 625,8 тис. грн</c:v>
                </c:pt>
              </c:strCache>
            </c:strRef>
          </c:cat>
          <c:val>
            <c:numRef>
              <c:f>Лист1!$B$2:$B$3</c:f>
              <c:numCache>
                <c:formatCode>#,##0.0</c:formatCode>
                <c:ptCount val="2"/>
                <c:pt idx="0">
                  <c:v>3569.1</c:v>
                </c:pt>
                <c:pt idx="1">
                  <c:v>7455.1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A7-4D23-A364-9B285147745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Акцизний податок з ввезених на митну територію України підакцизних товарів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552251571003423E-2"/>
                  <c:y val="-1.291857656490019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6A7-4D23-A364-9B2851477459}"/>
                </c:ext>
              </c:extLst>
            </c:dLbl>
            <c:dLbl>
              <c:idx val="1"/>
              <c:layout>
                <c:manualLayout>
                  <c:x val="-3.5393208429209323E-2"/>
                  <c:y val="3.05818195567130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6A7-4D23-A364-9B28514774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2020 рік, 31 121,2 тис. грн</c:v>
                </c:pt>
                <c:pt idx="1">
                  <c:v>2021 рік, 55 625,8 тис. грн</c:v>
                </c:pt>
              </c:strCache>
            </c:strRef>
          </c:cat>
          <c:val>
            <c:numRef>
              <c:f>Лист1!$C$2:$C$3</c:f>
              <c:numCache>
                <c:formatCode>#,##0.0</c:formatCode>
                <c:ptCount val="2"/>
                <c:pt idx="0">
                  <c:v>12475.7</c:v>
                </c:pt>
                <c:pt idx="1">
                  <c:v>25329.1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6A7-4D23-A364-9B285147745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Акцизний податок з реалізації суб'єктами господарювання роздрібної торгівлі підакцизних товарів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0585487381877911E-3"/>
                  <c:y val="-1.4547027681031503E-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15076,3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6A7-4D23-A364-9B2851477459}"/>
                </c:ext>
              </c:extLst>
            </c:dLbl>
            <c:dLbl>
              <c:idx val="1"/>
              <c:layout>
                <c:manualLayout>
                  <c:x val="0.10188061437470219"/>
                  <c:y val="7.94362323338993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6A7-4D23-A364-9B28514774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2020 рік, 31 121,2 тис. грн</c:v>
                </c:pt>
                <c:pt idx="1">
                  <c:v>2021 рік, 55 625,8 тис. грн</c:v>
                </c:pt>
              </c:strCache>
            </c:strRef>
          </c:cat>
          <c:val>
            <c:numRef>
              <c:f>Лист1!$D$2:$D$3</c:f>
              <c:numCache>
                <c:formatCode>#,##0.0</c:formatCode>
                <c:ptCount val="2"/>
                <c:pt idx="0">
                  <c:v>15076.3</c:v>
                </c:pt>
                <c:pt idx="1">
                  <c:v>22841.599999999999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6A7-4D23-A364-9B28514774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8232064"/>
        <c:axId val="128246144"/>
        <c:axId val="128128768"/>
      </c:bar3DChart>
      <c:catAx>
        <c:axId val="128232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 b="1" i="0" baseline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ru-RU"/>
          </a:p>
        </c:txPr>
        <c:crossAx val="128246144"/>
        <c:crosses val="autoZero"/>
        <c:auto val="1"/>
        <c:lblAlgn val="ctr"/>
        <c:lblOffset val="100"/>
        <c:noMultiLvlLbl val="0"/>
      </c:catAx>
      <c:valAx>
        <c:axId val="128246144"/>
        <c:scaling>
          <c:orientation val="minMax"/>
        </c:scaling>
        <c:delete val="1"/>
        <c:axPos val="l"/>
        <c:majorGridlines/>
        <c:numFmt formatCode="#,##0.0" sourceLinked="1"/>
        <c:majorTickMark val="out"/>
        <c:minorTickMark val="none"/>
        <c:tickLblPos val="nextTo"/>
        <c:crossAx val="128232064"/>
        <c:crosses val="autoZero"/>
        <c:crossBetween val="between"/>
      </c:valAx>
      <c:serAx>
        <c:axId val="128128768"/>
        <c:scaling>
          <c:orientation val="minMax"/>
        </c:scaling>
        <c:delete val="1"/>
        <c:axPos val="b"/>
        <c:majorTickMark val="out"/>
        <c:minorTickMark val="none"/>
        <c:tickLblPos val="nextTo"/>
        <c:crossAx val="128246144"/>
        <c:crosses val="autoZero"/>
      </c:serAx>
    </c:plotArea>
    <c:legend>
      <c:legendPos val="r"/>
      <c:layout>
        <c:manualLayout>
          <c:xMode val="edge"/>
          <c:yMode val="edge"/>
          <c:x val="0.65308093302488734"/>
          <c:y val="0.51306884778290596"/>
          <c:w val="0.33391141732283464"/>
          <c:h val="0.48071015240790071"/>
        </c:manualLayout>
      </c:layout>
      <c:overlay val="0"/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3333333333333329E-2"/>
          <c:y val="0.112891226371673"/>
          <c:w val="0.91388888888888886"/>
          <c:h val="0.88507824527433465"/>
        </c:manualLayout>
      </c:layout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spPr>
    <a:blipFill dpi="0" rotWithShape="1">
      <a:blip xmlns:r="http://schemas.openxmlformats.org/officeDocument/2006/relationships" r:embed="rId1">
        <a:alphaModFix amt="51000"/>
      </a:blip>
      <a:srcRect/>
      <a:tile tx="0" ty="0" sx="100000" sy="100000" flip="none" algn="tl"/>
    </a:blipFill>
  </c:spPr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image" Target="../media/image1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06C0C9-30E2-4A1B-B067-1DFC387B5F2F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3A8DBB7D-ED87-4874-AB14-54A2590366C7}">
      <dgm:prSet phldrT="[Текст]" custT="1"/>
      <dgm:spPr/>
      <dgm:t>
        <a:bodyPr/>
        <a:lstStyle/>
        <a:p>
          <a:r>
            <a:rPr lang="uk-UA" sz="26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ДОХОДИ </a:t>
          </a:r>
        </a:p>
        <a:p>
          <a:r>
            <a:rPr lang="uk-UA" sz="28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1 118 192,4</a:t>
          </a:r>
        </a:p>
        <a:p>
          <a:r>
            <a:rPr lang="uk-UA" sz="2800" b="1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тис. грн</a:t>
          </a:r>
          <a:endParaRPr lang="uk-UA" sz="2800" b="1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911A43-97A3-451A-96F1-633F8D2FDD4D}" type="parTrans" cxnId="{57345311-E3CD-46AF-B15E-FA8A0512EFC6}">
      <dgm:prSet/>
      <dgm:spPr/>
      <dgm:t>
        <a:bodyPr/>
        <a:lstStyle/>
        <a:p>
          <a:endParaRPr lang="uk-UA"/>
        </a:p>
      </dgm:t>
    </dgm:pt>
    <dgm:pt modelId="{F0144D14-CAAB-4B8E-B5F4-8EFE902CEA7B}" type="sibTrans" cxnId="{57345311-E3CD-46AF-B15E-FA8A0512EFC6}">
      <dgm:prSet/>
      <dgm:spPr/>
      <dgm:t>
        <a:bodyPr/>
        <a:lstStyle/>
        <a:p>
          <a:endParaRPr lang="uk-UA"/>
        </a:p>
      </dgm:t>
    </dgm:pt>
    <dgm:pt modelId="{510E1CAF-0AE5-4A20-91F2-DFC24A537955}">
      <dgm:prSet phldrT="[Текст]" custT="1"/>
      <dgm:spPr/>
      <dgm:t>
        <a:bodyPr/>
        <a:lstStyle/>
        <a:p>
          <a:r>
            <a:rPr lang="uk-UA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Загальний фонд </a:t>
          </a:r>
        </a:p>
        <a:p>
          <a:r>
            <a:rPr lang="uk-UA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524 200,6 </a:t>
          </a:r>
        </a:p>
        <a:p>
          <a:r>
            <a:rPr lang="uk-UA" sz="16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47%</a:t>
          </a:r>
          <a:endParaRPr lang="uk-UA" sz="16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B1E071-B281-40A0-92FC-850B1EC18628}" type="parTrans" cxnId="{4FD91CE4-4659-449B-9419-62EE2971B7CF}">
      <dgm:prSet/>
      <dgm:spPr/>
      <dgm:t>
        <a:bodyPr/>
        <a:lstStyle/>
        <a:p>
          <a:endParaRPr lang="uk-UA"/>
        </a:p>
      </dgm:t>
    </dgm:pt>
    <dgm:pt modelId="{3A391FBB-ED72-42C4-83FD-579137D139D7}" type="sibTrans" cxnId="{4FD91CE4-4659-449B-9419-62EE2971B7CF}">
      <dgm:prSet/>
      <dgm:spPr/>
      <dgm:t>
        <a:bodyPr/>
        <a:lstStyle/>
        <a:p>
          <a:endParaRPr lang="uk-UA"/>
        </a:p>
      </dgm:t>
    </dgm:pt>
    <dgm:pt modelId="{AC4E2005-78B5-4BB0-928B-FE826903C8AD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Спеціальний фонд </a:t>
          </a:r>
        </a:p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155 591,7</a:t>
          </a:r>
        </a:p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14%</a:t>
          </a:r>
          <a:endParaRPr lang="uk-UA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E75F85-4477-418C-A939-C57893C6CCA0}" type="parTrans" cxnId="{FB90B733-8D27-49D1-B767-27A519D58F68}">
      <dgm:prSet/>
      <dgm:spPr/>
      <dgm:t>
        <a:bodyPr/>
        <a:lstStyle/>
        <a:p>
          <a:endParaRPr lang="uk-UA"/>
        </a:p>
      </dgm:t>
    </dgm:pt>
    <dgm:pt modelId="{AC675CB9-6C17-488B-8949-7C82756D844B}" type="sibTrans" cxnId="{FB90B733-8D27-49D1-B767-27A519D58F68}">
      <dgm:prSet/>
      <dgm:spPr/>
      <dgm:t>
        <a:bodyPr/>
        <a:lstStyle/>
        <a:p>
          <a:endParaRPr lang="uk-UA"/>
        </a:p>
      </dgm:t>
    </dgm:pt>
    <dgm:pt modelId="{3BD7C83D-EE07-4030-A126-DE0C4D50F60B}">
      <dgm:prSet phldrT="[Текст]"/>
      <dgm:spPr/>
      <dgm:t>
        <a:bodyPr/>
        <a:lstStyle/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Офіційні трансферти </a:t>
          </a:r>
        </a:p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438 400,1</a:t>
          </a:r>
        </a:p>
        <a:p>
          <a:r>
            <a:rPr lang="uk-UA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39%</a:t>
          </a:r>
          <a:endParaRPr lang="uk-UA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CC34381-CDAA-4A77-A1C9-8B1C3CB46395}" type="parTrans" cxnId="{B705C0A7-3E37-4005-B8B3-4651D7A93E36}">
      <dgm:prSet/>
      <dgm:spPr/>
      <dgm:t>
        <a:bodyPr/>
        <a:lstStyle/>
        <a:p>
          <a:endParaRPr lang="uk-UA"/>
        </a:p>
      </dgm:t>
    </dgm:pt>
    <dgm:pt modelId="{8861665F-DEEC-4B40-997F-8CB2E0B19D72}" type="sibTrans" cxnId="{B705C0A7-3E37-4005-B8B3-4651D7A93E36}">
      <dgm:prSet/>
      <dgm:spPr/>
      <dgm:t>
        <a:bodyPr/>
        <a:lstStyle/>
        <a:p>
          <a:endParaRPr lang="uk-UA"/>
        </a:p>
      </dgm:t>
    </dgm:pt>
    <dgm:pt modelId="{A8218246-7847-4823-9309-69F84495666C}" type="pres">
      <dgm:prSet presAssocID="{EE06C0C9-30E2-4A1B-B067-1DFC387B5F2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uk-UA"/>
        </a:p>
      </dgm:t>
    </dgm:pt>
    <dgm:pt modelId="{B632A7F4-1422-4051-A4DA-A2D8FF037487}" type="pres">
      <dgm:prSet presAssocID="{3A8DBB7D-ED87-4874-AB14-54A2590366C7}" presName="singleCycle" presStyleCnt="0"/>
      <dgm:spPr/>
    </dgm:pt>
    <dgm:pt modelId="{DEAC6915-EF66-4BB2-886B-2AE35C54E54A}" type="pres">
      <dgm:prSet presAssocID="{3A8DBB7D-ED87-4874-AB14-54A2590366C7}" presName="singleCenter" presStyleLbl="node1" presStyleIdx="0" presStyleCnt="4" custScaleX="218934" custScaleY="123459" custLinFactNeighborX="-982" custLinFactNeighborY="-12278">
        <dgm:presLayoutVars>
          <dgm:chMax val="7"/>
          <dgm:chPref val="7"/>
        </dgm:presLayoutVars>
      </dgm:prSet>
      <dgm:spPr/>
      <dgm:t>
        <a:bodyPr/>
        <a:lstStyle/>
        <a:p>
          <a:endParaRPr lang="uk-UA"/>
        </a:p>
      </dgm:t>
    </dgm:pt>
    <dgm:pt modelId="{D0EF407B-B502-4C15-8E3B-370F31A8CAB4}" type="pres">
      <dgm:prSet presAssocID="{76B1E071-B281-40A0-92FC-850B1EC18628}" presName="Name56" presStyleLbl="parChTrans1D2" presStyleIdx="0" presStyleCnt="3"/>
      <dgm:spPr/>
      <dgm:t>
        <a:bodyPr/>
        <a:lstStyle/>
        <a:p>
          <a:endParaRPr lang="uk-UA"/>
        </a:p>
      </dgm:t>
    </dgm:pt>
    <dgm:pt modelId="{AF692302-1497-4E6E-B806-143848851330}" type="pres">
      <dgm:prSet presAssocID="{510E1CAF-0AE5-4A20-91F2-DFC24A537955}" presName="text0" presStyleLbl="node1" presStyleIdx="1" presStyleCnt="4" custScaleX="160764" custRadScaleRad="101731" custRadScaleInc="-184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C9073B7-0BC7-4565-A099-EBA5197C8D5F}" type="pres">
      <dgm:prSet presAssocID="{E8E75F85-4477-418C-A939-C57893C6CCA0}" presName="Name56" presStyleLbl="parChTrans1D2" presStyleIdx="1" presStyleCnt="3"/>
      <dgm:spPr/>
      <dgm:t>
        <a:bodyPr/>
        <a:lstStyle/>
        <a:p>
          <a:endParaRPr lang="uk-UA"/>
        </a:p>
      </dgm:t>
    </dgm:pt>
    <dgm:pt modelId="{6F62F808-E0BE-4A5E-B78E-010D73AE353E}" type="pres">
      <dgm:prSet presAssocID="{AC4E2005-78B5-4BB0-928B-FE826903C8AD}" presName="text0" presStyleLbl="node1" presStyleIdx="2" presStyleCnt="4" custScaleX="184258" custRadScaleRad="100984" custRadScaleInc="-66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DE85DA3-63EF-4ADF-87DD-40C1E2396CB5}" type="pres">
      <dgm:prSet presAssocID="{CCC34381-CDAA-4A77-A1C9-8B1C3CB46395}" presName="Name56" presStyleLbl="parChTrans1D2" presStyleIdx="2" presStyleCnt="3"/>
      <dgm:spPr/>
      <dgm:t>
        <a:bodyPr/>
        <a:lstStyle/>
        <a:p>
          <a:endParaRPr lang="uk-UA"/>
        </a:p>
      </dgm:t>
    </dgm:pt>
    <dgm:pt modelId="{60CF1077-6BBF-45DA-B497-6AB064CB3E8D}" type="pres">
      <dgm:prSet presAssocID="{3BD7C83D-EE07-4030-A126-DE0C4D50F60B}" presName="text0" presStyleLbl="node1" presStyleIdx="3" presStyleCnt="4" custScaleX="20711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7345311-E3CD-46AF-B15E-FA8A0512EFC6}" srcId="{EE06C0C9-30E2-4A1B-B067-1DFC387B5F2F}" destId="{3A8DBB7D-ED87-4874-AB14-54A2590366C7}" srcOrd="0" destOrd="0" parTransId="{CB911A43-97A3-451A-96F1-633F8D2FDD4D}" sibTransId="{F0144D14-CAAB-4B8E-B5F4-8EFE902CEA7B}"/>
    <dgm:cxn modelId="{99A1FCBE-3892-4D8A-96D7-96310B08AA2B}" type="presOf" srcId="{510E1CAF-0AE5-4A20-91F2-DFC24A537955}" destId="{AF692302-1497-4E6E-B806-143848851330}" srcOrd="0" destOrd="0" presId="urn:microsoft.com/office/officeart/2008/layout/RadialCluster"/>
    <dgm:cxn modelId="{14C1C358-AAAE-4696-B730-744B6AB2420C}" type="presOf" srcId="{76B1E071-B281-40A0-92FC-850B1EC18628}" destId="{D0EF407B-B502-4C15-8E3B-370F31A8CAB4}" srcOrd="0" destOrd="0" presId="urn:microsoft.com/office/officeart/2008/layout/RadialCluster"/>
    <dgm:cxn modelId="{B705C0A7-3E37-4005-B8B3-4651D7A93E36}" srcId="{3A8DBB7D-ED87-4874-AB14-54A2590366C7}" destId="{3BD7C83D-EE07-4030-A126-DE0C4D50F60B}" srcOrd="2" destOrd="0" parTransId="{CCC34381-CDAA-4A77-A1C9-8B1C3CB46395}" sibTransId="{8861665F-DEEC-4B40-997F-8CB2E0B19D72}"/>
    <dgm:cxn modelId="{FB90B733-8D27-49D1-B767-27A519D58F68}" srcId="{3A8DBB7D-ED87-4874-AB14-54A2590366C7}" destId="{AC4E2005-78B5-4BB0-928B-FE826903C8AD}" srcOrd="1" destOrd="0" parTransId="{E8E75F85-4477-418C-A939-C57893C6CCA0}" sibTransId="{AC675CB9-6C17-488B-8949-7C82756D844B}"/>
    <dgm:cxn modelId="{4282F078-7F7B-4087-AC77-8D414ED87DA2}" type="presOf" srcId="{AC4E2005-78B5-4BB0-928B-FE826903C8AD}" destId="{6F62F808-E0BE-4A5E-B78E-010D73AE353E}" srcOrd="0" destOrd="0" presId="urn:microsoft.com/office/officeart/2008/layout/RadialCluster"/>
    <dgm:cxn modelId="{4FD91CE4-4659-449B-9419-62EE2971B7CF}" srcId="{3A8DBB7D-ED87-4874-AB14-54A2590366C7}" destId="{510E1CAF-0AE5-4A20-91F2-DFC24A537955}" srcOrd="0" destOrd="0" parTransId="{76B1E071-B281-40A0-92FC-850B1EC18628}" sibTransId="{3A391FBB-ED72-42C4-83FD-579137D139D7}"/>
    <dgm:cxn modelId="{420F7B5C-03A0-4A88-8610-2AD1C67F1BD2}" type="presOf" srcId="{EE06C0C9-30E2-4A1B-B067-1DFC387B5F2F}" destId="{A8218246-7847-4823-9309-69F84495666C}" srcOrd="0" destOrd="0" presId="urn:microsoft.com/office/officeart/2008/layout/RadialCluster"/>
    <dgm:cxn modelId="{A23FB83C-E99D-46F4-A528-A4618449D8E8}" type="presOf" srcId="{3A8DBB7D-ED87-4874-AB14-54A2590366C7}" destId="{DEAC6915-EF66-4BB2-886B-2AE35C54E54A}" srcOrd="0" destOrd="0" presId="urn:microsoft.com/office/officeart/2008/layout/RadialCluster"/>
    <dgm:cxn modelId="{4BCA8EC7-5A0E-474C-998B-E7FFC821EBD2}" type="presOf" srcId="{3BD7C83D-EE07-4030-A126-DE0C4D50F60B}" destId="{60CF1077-6BBF-45DA-B497-6AB064CB3E8D}" srcOrd="0" destOrd="0" presId="urn:microsoft.com/office/officeart/2008/layout/RadialCluster"/>
    <dgm:cxn modelId="{CFC8E719-516E-42DC-8E14-E932F169A7D6}" type="presOf" srcId="{CCC34381-CDAA-4A77-A1C9-8B1C3CB46395}" destId="{0DE85DA3-63EF-4ADF-87DD-40C1E2396CB5}" srcOrd="0" destOrd="0" presId="urn:microsoft.com/office/officeart/2008/layout/RadialCluster"/>
    <dgm:cxn modelId="{62B7E7A9-8390-4B4E-9AF1-3FC63BB292BE}" type="presOf" srcId="{E8E75F85-4477-418C-A939-C57893C6CCA0}" destId="{AC9073B7-0BC7-4565-A099-EBA5197C8D5F}" srcOrd="0" destOrd="0" presId="urn:microsoft.com/office/officeart/2008/layout/RadialCluster"/>
    <dgm:cxn modelId="{16838446-6CCC-4472-A3E2-E37EAA8D85DA}" type="presParOf" srcId="{A8218246-7847-4823-9309-69F84495666C}" destId="{B632A7F4-1422-4051-A4DA-A2D8FF037487}" srcOrd="0" destOrd="0" presId="urn:microsoft.com/office/officeart/2008/layout/RadialCluster"/>
    <dgm:cxn modelId="{8E4AFBD8-C0D0-4B12-B664-16BAA6469983}" type="presParOf" srcId="{B632A7F4-1422-4051-A4DA-A2D8FF037487}" destId="{DEAC6915-EF66-4BB2-886B-2AE35C54E54A}" srcOrd="0" destOrd="0" presId="urn:microsoft.com/office/officeart/2008/layout/RadialCluster"/>
    <dgm:cxn modelId="{85EC9563-9159-49D4-B76B-A08850F7308F}" type="presParOf" srcId="{B632A7F4-1422-4051-A4DA-A2D8FF037487}" destId="{D0EF407B-B502-4C15-8E3B-370F31A8CAB4}" srcOrd="1" destOrd="0" presId="urn:microsoft.com/office/officeart/2008/layout/RadialCluster"/>
    <dgm:cxn modelId="{2AFA578B-EE50-4936-9D5C-46DFADEDB0D1}" type="presParOf" srcId="{B632A7F4-1422-4051-A4DA-A2D8FF037487}" destId="{AF692302-1497-4E6E-B806-143848851330}" srcOrd="2" destOrd="0" presId="urn:microsoft.com/office/officeart/2008/layout/RadialCluster"/>
    <dgm:cxn modelId="{C4CC18FB-45BA-4968-8B2C-3A924266C0CC}" type="presParOf" srcId="{B632A7F4-1422-4051-A4DA-A2D8FF037487}" destId="{AC9073B7-0BC7-4565-A099-EBA5197C8D5F}" srcOrd="3" destOrd="0" presId="urn:microsoft.com/office/officeart/2008/layout/RadialCluster"/>
    <dgm:cxn modelId="{C3580581-EB61-4622-ABB6-73ACC2F10E5A}" type="presParOf" srcId="{B632A7F4-1422-4051-A4DA-A2D8FF037487}" destId="{6F62F808-E0BE-4A5E-B78E-010D73AE353E}" srcOrd="4" destOrd="0" presId="urn:microsoft.com/office/officeart/2008/layout/RadialCluster"/>
    <dgm:cxn modelId="{B1624366-CC1E-46E4-8398-E5B321028313}" type="presParOf" srcId="{B632A7F4-1422-4051-A4DA-A2D8FF037487}" destId="{0DE85DA3-63EF-4ADF-87DD-40C1E2396CB5}" srcOrd="5" destOrd="0" presId="urn:microsoft.com/office/officeart/2008/layout/RadialCluster"/>
    <dgm:cxn modelId="{6CBC7194-A94D-4C00-98AB-F0738AC4C5B8}" type="presParOf" srcId="{B632A7F4-1422-4051-A4DA-A2D8FF037487}" destId="{60CF1077-6BBF-45DA-B497-6AB064CB3E8D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58D719-7CC5-472D-86B8-8949DBF04FAA}" type="doc">
      <dgm:prSet loTypeId="urn:microsoft.com/office/officeart/2005/8/layout/hProcess9" loCatId="process" qsTypeId="urn:microsoft.com/office/officeart/2005/8/quickstyle/simple1" qsCatId="simple" csTypeId="urn:microsoft.com/office/officeart/2005/8/colors/colorful5" csCatId="colorful" phldr="1"/>
      <dgm:spPr/>
    </dgm:pt>
    <dgm:pt modelId="{77283AC5-47DC-41EF-BA9F-C28EA74D76B7}">
      <dgm:prSet phldrT="[Текст]" custT="1"/>
      <dgm:spPr/>
      <dgm:t>
        <a:bodyPr/>
        <a:lstStyle/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 за 2020 рік </a:t>
          </a:r>
          <a:endParaRPr lang="en-US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122 483,5 </a:t>
          </a:r>
          <a:endParaRPr lang="en-US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  <a:endParaRPr lang="uk-U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CB70724-EFC1-4F75-8CF8-731CAADBFC5B}" type="parTrans" cxnId="{1F26D4ED-5725-4580-B700-CB5C69E3BEAC}">
      <dgm:prSet/>
      <dgm:spPr/>
      <dgm:t>
        <a:bodyPr/>
        <a:lstStyle/>
        <a:p>
          <a:endParaRPr lang="uk-UA"/>
        </a:p>
      </dgm:t>
    </dgm:pt>
    <dgm:pt modelId="{B0DC7E22-7B92-4663-936D-56940C34C0E7}" type="sibTrans" cxnId="{1F26D4ED-5725-4580-B700-CB5C69E3BEAC}">
      <dgm:prSet/>
      <dgm:spPr/>
      <dgm:t>
        <a:bodyPr/>
        <a:lstStyle/>
        <a:p>
          <a:endParaRPr lang="uk-UA"/>
        </a:p>
      </dgm:t>
    </dgm:pt>
    <dgm:pt modelId="{48AF3651-2412-4358-B9E2-21BDBDE8DF35}">
      <dgm:prSet phldrT="[Текст]"/>
      <dgm:spPr/>
      <dgm:t>
        <a:bodyPr/>
        <a:lstStyle/>
        <a:p>
          <a:r>
            <a:rPr lang="uk-UA" dirty="0" smtClean="0"/>
            <a:t>Збільшення надходжень на 141 786,7 тис. грн</a:t>
          </a:r>
        </a:p>
        <a:p>
          <a:r>
            <a:rPr lang="uk-UA" dirty="0" smtClean="0"/>
            <a:t>216%</a:t>
          </a:r>
          <a:endParaRPr lang="uk-UA" dirty="0"/>
        </a:p>
      </dgm:t>
    </dgm:pt>
    <dgm:pt modelId="{0EEAB290-B335-470D-AE5D-8B37C43823F2}" type="parTrans" cxnId="{173E8BD0-98DA-4BFE-A337-56F7D345E3F8}">
      <dgm:prSet/>
      <dgm:spPr/>
      <dgm:t>
        <a:bodyPr/>
        <a:lstStyle/>
        <a:p>
          <a:endParaRPr lang="uk-UA"/>
        </a:p>
      </dgm:t>
    </dgm:pt>
    <dgm:pt modelId="{BA783323-2D5F-42D5-B4CD-4897D76B1F5D}" type="sibTrans" cxnId="{173E8BD0-98DA-4BFE-A337-56F7D345E3F8}">
      <dgm:prSet/>
      <dgm:spPr/>
      <dgm:t>
        <a:bodyPr/>
        <a:lstStyle/>
        <a:p>
          <a:endParaRPr lang="uk-UA"/>
        </a:p>
      </dgm:t>
    </dgm:pt>
    <dgm:pt modelId="{6ED2F52C-016D-4A19-A0E8-3015F1BDB922}">
      <dgm:prSet phldrT="[Текст]" custT="1"/>
      <dgm:spPr/>
      <dgm:t>
        <a:bodyPr/>
        <a:lstStyle/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 за 2021 рік </a:t>
          </a:r>
          <a:endParaRPr lang="en-US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264 270,2 </a:t>
          </a:r>
          <a:endParaRPr lang="en-US" sz="24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uk-UA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  <a:endParaRPr lang="uk-UA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B65A39-E39D-41C7-8DF9-E355C73060EF}" type="parTrans" cxnId="{44F4D149-4780-4EA2-8E7D-CC394944EEF2}">
      <dgm:prSet/>
      <dgm:spPr/>
      <dgm:t>
        <a:bodyPr/>
        <a:lstStyle/>
        <a:p>
          <a:endParaRPr lang="uk-UA"/>
        </a:p>
      </dgm:t>
    </dgm:pt>
    <dgm:pt modelId="{E3999CC0-D02D-41D4-8A68-92425AC50336}" type="sibTrans" cxnId="{44F4D149-4780-4EA2-8E7D-CC394944EEF2}">
      <dgm:prSet/>
      <dgm:spPr/>
      <dgm:t>
        <a:bodyPr/>
        <a:lstStyle/>
        <a:p>
          <a:endParaRPr lang="uk-UA"/>
        </a:p>
      </dgm:t>
    </dgm:pt>
    <dgm:pt modelId="{DA0D50BC-C5F7-4DF0-ACCF-FA26E2CC038C}" type="pres">
      <dgm:prSet presAssocID="{9958D719-7CC5-472D-86B8-8949DBF04FAA}" presName="CompostProcess" presStyleCnt="0">
        <dgm:presLayoutVars>
          <dgm:dir/>
          <dgm:resizeHandles val="exact"/>
        </dgm:presLayoutVars>
      </dgm:prSet>
      <dgm:spPr/>
    </dgm:pt>
    <dgm:pt modelId="{27E87B32-F09D-4D20-A98F-C39D25A21590}" type="pres">
      <dgm:prSet presAssocID="{9958D719-7CC5-472D-86B8-8949DBF04FAA}" presName="arrow" presStyleLbl="bgShp" presStyleIdx="0" presStyleCnt="1" custLinFactNeighborX="6920" custLinFactNeighborY="15788"/>
      <dgm:spPr/>
    </dgm:pt>
    <dgm:pt modelId="{FCAC605E-DD87-40CE-8000-823901329413}" type="pres">
      <dgm:prSet presAssocID="{9958D719-7CC5-472D-86B8-8949DBF04FAA}" presName="linearProcess" presStyleCnt="0"/>
      <dgm:spPr/>
    </dgm:pt>
    <dgm:pt modelId="{43E1C2D7-406E-48DA-84B7-FFF6D6A639B6}" type="pres">
      <dgm:prSet presAssocID="{77283AC5-47DC-41EF-BA9F-C28EA74D76B7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AE9B5C00-0F28-4D21-A3CB-CA37BFD19BD6}" type="pres">
      <dgm:prSet presAssocID="{B0DC7E22-7B92-4663-936D-56940C34C0E7}" presName="sibTrans" presStyleCnt="0"/>
      <dgm:spPr/>
    </dgm:pt>
    <dgm:pt modelId="{781ACA92-1E63-40E5-893E-F2CCA99A12C2}" type="pres">
      <dgm:prSet presAssocID="{48AF3651-2412-4358-B9E2-21BDBDE8DF35}" presName="textNode" presStyleLbl="node1" presStyleIdx="1" presStyleCnt="3" custScaleY="531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2EFE03D-8954-4687-BDB6-AC9DABDDABE9}" type="pres">
      <dgm:prSet presAssocID="{BA783323-2D5F-42D5-B4CD-4897D76B1F5D}" presName="sibTrans" presStyleCnt="0"/>
      <dgm:spPr/>
    </dgm:pt>
    <dgm:pt modelId="{BEC20213-77C0-43DB-9117-56A07167B3A1}" type="pres">
      <dgm:prSet presAssocID="{6ED2F52C-016D-4A19-A0E8-3015F1BDB92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44F4D149-4780-4EA2-8E7D-CC394944EEF2}" srcId="{9958D719-7CC5-472D-86B8-8949DBF04FAA}" destId="{6ED2F52C-016D-4A19-A0E8-3015F1BDB922}" srcOrd="2" destOrd="0" parTransId="{57B65A39-E39D-41C7-8DF9-E355C73060EF}" sibTransId="{E3999CC0-D02D-41D4-8A68-92425AC50336}"/>
    <dgm:cxn modelId="{24BB9DD3-E73B-438C-A363-57B43F0DAAE6}" type="presOf" srcId="{77283AC5-47DC-41EF-BA9F-C28EA74D76B7}" destId="{43E1C2D7-406E-48DA-84B7-FFF6D6A639B6}" srcOrd="0" destOrd="0" presId="urn:microsoft.com/office/officeart/2005/8/layout/hProcess9"/>
    <dgm:cxn modelId="{D30298C2-C78F-4345-9139-F33A8074E9B7}" type="presOf" srcId="{9958D719-7CC5-472D-86B8-8949DBF04FAA}" destId="{DA0D50BC-C5F7-4DF0-ACCF-FA26E2CC038C}" srcOrd="0" destOrd="0" presId="urn:microsoft.com/office/officeart/2005/8/layout/hProcess9"/>
    <dgm:cxn modelId="{1F26D4ED-5725-4580-B700-CB5C69E3BEAC}" srcId="{9958D719-7CC5-472D-86B8-8949DBF04FAA}" destId="{77283AC5-47DC-41EF-BA9F-C28EA74D76B7}" srcOrd="0" destOrd="0" parTransId="{3CB70724-EFC1-4F75-8CF8-731CAADBFC5B}" sibTransId="{B0DC7E22-7B92-4663-936D-56940C34C0E7}"/>
    <dgm:cxn modelId="{48BD6E15-A443-43BB-A37B-AE7BF498C888}" type="presOf" srcId="{48AF3651-2412-4358-B9E2-21BDBDE8DF35}" destId="{781ACA92-1E63-40E5-893E-F2CCA99A12C2}" srcOrd="0" destOrd="0" presId="urn:microsoft.com/office/officeart/2005/8/layout/hProcess9"/>
    <dgm:cxn modelId="{173E8BD0-98DA-4BFE-A337-56F7D345E3F8}" srcId="{9958D719-7CC5-472D-86B8-8949DBF04FAA}" destId="{48AF3651-2412-4358-B9E2-21BDBDE8DF35}" srcOrd="1" destOrd="0" parTransId="{0EEAB290-B335-470D-AE5D-8B37C43823F2}" sibTransId="{BA783323-2D5F-42D5-B4CD-4897D76B1F5D}"/>
    <dgm:cxn modelId="{64A32D14-1FA6-4690-97DF-BD57142CD2D4}" type="presOf" srcId="{6ED2F52C-016D-4A19-A0E8-3015F1BDB922}" destId="{BEC20213-77C0-43DB-9117-56A07167B3A1}" srcOrd="0" destOrd="0" presId="urn:microsoft.com/office/officeart/2005/8/layout/hProcess9"/>
    <dgm:cxn modelId="{C7754E76-39E1-4ED7-A61C-803406231553}" type="presParOf" srcId="{DA0D50BC-C5F7-4DF0-ACCF-FA26E2CC038C}" destId="{27E87B32-F09D-4D20-A98F-C39D25A21590}" srcOrd="0" destOrd="0" presId="urn:microsoft.com/office/officeart/2005/8/layout/hProcess9"/>
    <dgm:cxn modelId="{48884E87-16B7-41E2-92A2-2B4C5BFDBEF2}" type="presParOf" srcId="{DA0D50BC-C5F7-4DF0-ACCF-FA26E2CC038C}" destId="{FCAC605E-DD87-40CE-8000-823901329413}" srcOrd="1" destOrd="0" presId="urn:microsoft.com/office/officeart/2005/8/layout/hProcess9"/>
    <dgm:cxn modelId="{DED282C3-974F-4C65-AD85-8B6E548AEAD2}" type="presParOf" srcId="{FCAC605E-DD87-40CE-8000-823901329413}" destId="{43E1C2D7-406E-48DA-84B7-FFF6D6A639B6}" srcOrd="0" destOrd="0" presId="urn:microsoft.com/office/officeart/2005/8/layout/hProcess9"/>
    <dgm:cxn modelId="{25D0301E-602A-4720-8ECC-6FE1FF6F080D}" type="presParOf" srcId="{FCAC605E-DD87-40CE-8000-823901329413}" destId="{AE9B5C00-0F28-4D21-A3CB-CA37BFD19BD6}" srcOrd="1" destOrd="0" presId="urn:microsoft.com/office/officeart/2005/8/layout/hProcess9"/>
    <dgm:cxn modelId="{B3EFA698-645E-42CA-B5D1-525063CCA728}" type="presParOf" srcId="{FCAC605E-DD87-40CE-8000-823901329413}" destId="{781ACA92-1E63-40E5-893E-F2CCA99A12C2}" srcOrd="2" destOrd="0" presId="urn:microsoft.com/office/officeart/2005/8/layout/hProcess9"/>
    <dgm:cxn modelId="{BFEA09BD-72EF-47D4-AC3F-16C972676141}" type="presParOf" srcId="{FCAC605E-DD87-40CE-8000-823901329413}" destId="{22EFE03D-8954-4687-BDB6-AC9DABDDABE9}" srcOrd="3" destOrd="0" presId="urn:microsoft.com/office/officeart/2005/8/layout/hProcess9"/>
    <dgm:cxn modelId="{C56984E8-12DF-46B2-A51E-788D6955C981}" type="presParOf" srcId="{FCAC605E-DD87-40CE-8000-823901329413}" destId="{BEC20213-77C0-43DB-9117-56A07167B3A1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4F785C5-8A43-4710-B3E3-E8F65F7BDC30}" type="doc">
      <dgm:prSet loTypeId="urn:microsoft.com/office/officeart/2008/layout/AscendingPictureAccentProcess" loCatId="pictur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6E5A4AE3-6E50-489C-A737-27EABD9A1872}">
      <dgm:prSet phldrT="[Текст]"/>
      <dgm:spPr/>
      <dgm:t>
        <a:bodyPr/>
        <a:lstStyle/>
        <a:p>
          <a:r>
            <a:rPr lang="uk-UA" dirty="0" smtClean="0"/>
            <a:t>2020 рік</a:t>
          </a:r>
        </a:p>
        <a:p>
          <a:r>
            <a:rPr lang="uk-UA" dirty="0" smtClean="0"/>
            <a:t>69 206,0 тис. грн</a:t>
          </a:r>
          <a:endParaRPr lang="uk-UA" dirty="0"/>
        </a:p>
      </dgm:t>
    </dgm:pt>
    <dgm:pt modelId="{3A5E9E48-3A71-44DE-9BEE-E563C8941865}" type="parTrans" cxnId="{DBC65D37-8DCC-43E7-9B37-0B89E2CCC2EE}">
      <dgm:prSet/>
      <dgm:spPr/>
      <dgm:t>
        <a:bodyPr/>
        <a:lstStyle/>
        <a:p>
          <a:endParaRPr lang="uk-UA"/>
        </a:p>
      </dgm:t>
    </dgm:pt>
    <dgm:pt modelId="{E92CA1E6-E69E-40C8-8FEE-400656399910}" type="sibTrans" cxnId="{DBC65D37-8DCC-43E7-9B37-0B89E2CCC2E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</dgm:spPr>
      <dgm:t>
        <a:bodyPr/>
        <a:lstStyle/>
        <a:p>
          <a:endParaRPr lang="uk-UA"/>
        </a:p>
      </dgm:t>
    </dgm:pt>
    <dgm:pt modelId="{DBCD8667-6F8D-4D83-A1B9-B48C19EC8C3F}">
      <dgm:prSet phldrT="[Текст]"/>
      <dgm:spPr/>
      <dgm:t>
        <a:bodyPr/>
        <a:lstStyle/>
        <a:p>
          <a:r>
            <a:rPr lang="uk-UA" dirty="0" smtClean="0"/>
            <a:t>+ 41 991,0 тис. грн</a:t>
          </a:r>
        </a:p>
        <a:p>
          <a:r>
            <a:rPr lang="uk-UA" dirty="0" smtClean="0"/>
            <a:t>161% </a:t>
          </a:r>
          <a:endParaRPr lang="uk-UA" dirty="0"/>
        </a:p>
      </dgm:t>
    </dgm:pt>
    <dgm:pt modelId="{30EB198E-2F05-46B7-8D53-1095CBD36C47}" type="parTrans" cxnId="{81B1A0EF-8D3A-4F6A-AEE8-EC554F87C9A4}">
      <dgm:prSet/>
      <dgm:spPr/>
      <dgm:t>
        <a:bodyPr/>
        <a:lstStyle/>
        <a:p>
          <a:endParaRPr lang="uk-UA"/>
        </a:p>
      </dgm:t>
    </dgm:pt>
    <dgm:pt modelId="{94BBF10D-48A5-440F-B9B6-F8D5EB5DD9F1}" type="sibTrans" cxnId="{81B1A0EF-8D3A-4F6A-AEE8-EC554F87C9A4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uk-UA"/>
        </a:p>
      </dgm:t>
    </dgm:pt>
    <dgm:pt modelId="{F61F8706-6E90-4ED4-850F-1DCEC7F08DF2}">
      <dgm:prSet/>
      <dgm:spPr/>
      <dgm:t>
        <a:bodyPr/>
        <a:lstStyle/>
        <a:p>
          <a:r>
            <a:rPr lang="uk-UA" dirty="0" smtClean="0"/>
            <a:t>2021 рік</a:t>
          </a:r>
        </a:p>
        <a:p>
          <a:r>
            <a:rPr lang="uk-UA" dirty="0" smtClean="0"/>
            <a:t>111 197,0 тис. грн</a:t>
          </a:r>
          <a:endParaRPr lang="uk-UA" dirty="0"/>
        </a:p>
      </dgm:t>
    </dgm:pt>
    <dgm:pt modelId="{CB94D05F-9D37-450F-ABD1-A12E5FDAF230}" type="parTrans" cxnId="{42BF3D67-CF58-422E-ADE9-05B2A64058E2}">
      <dgm:prSet/>
      <dgm:spPr/>
      <dgm:t>
        <a:bodyPr/>
        <a:lstStyle/>
        <a:p>
          <a:endParaRPr lang="uk-UA"/>
        </a:p>
      </dgm:t>
    </dgm:pt>
    <dgm:pt modelId="{664361A1-F75C-44C2-822C-D9118D6624B3}" type="sibTrans" cxnId="{42BF3D67-CF58-422E-ADE9-05B2A64058E2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</dgm:spPr>
      <dgm:t>
        <a:bodyPr/>
        <a:lstStyle/>
        <a:p>
          <a:endParaRPr lang="uk-UA"/>
        </a:p>
      </dgm:t>
    </dgm:pt>
    <dgm:pt modelId="{D99DD9B1-0F02-427E-84ED-11039E862DE0}" type="pres">
      <dgm:prSet presAssocID="{B4F785C5-8A43-4710-B3E3-E8F65F7BDC3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uk-UA"/>
        </a:p>
      </dgm:t>
    </dgm:pt>
    <dgm:pt modelId="{55D35858-3485-4295-81D7-0820F6F96382}" type="pres">
      <dgm:prSet presAssocID="{B4F785C5-8A43-4710-B3E3-E8F65F7BDC30}" presName="dot1" presStyleLbl="alignNode1" presStyleIdx="0" presStyleCnt="12"/>
      <dgm:spPr/>
    </dgm:pt>
    <dgm:pt modelId="{2E8ADC16-9286-473F-B183-AEB19494B9F4}" type="pres">
      <dgm:prSet presAssocID="{B4F785C5-8A43-4710-B3E3-E8F65F7BDC30}" presName="dot2" presStyleLbl="alignNode1" presStyleIdx="1" presStyleCnt="12"/>
      <dgm:spPr/>
    </dgm:pt>
    <dgm:pt modelId="{CD8466B7-532E-4E70-981E-33416E5EE594}" type="pres">
      <dgm:prSet presAssocID="{B4F785C5-8A43-4710-B3E3-E8F65F7BDC30}" presName="dot3" presStyleLbl="alignNode1" presStyleIdx="2" presStyleCnt="12"/>
      <dgm:spPr/>
    </dgm:pt>
    <dgm:pt modelId="{DA3DE5D2-356D-4590-AFEA-2666001F6BA4}" type="pres">
      <dgm:prSet presAssocID="{B4F785C5-8A43-4710-B3E3-E8F65F7BDC30}" presName="dot4" presStyleLbl="alignNode1" presStyleIdx="3" presStyleCnt="12"/>
      <dgm:spPr/>
    </dgm:pt>
    <dgm:pt modelId="{3E6EDB87-DED9-49F5-B1AA-24FC4B0687EA}" type="pres">
      <dgm:prSet presAssocID="{B4F785C5-8A43-4710-B3E3-E8F65F7BDC30}" presName="dot5" presStyleLbl="alignNode1" presStyleIdx="4" presStyleCnt="12"/>
      <dgm:spPr/>
    </dgm:pt>
    <dgm:pt modelId="{224065CA-8586-49F6-94EB-DC8C3AB85B1F}" type="pres">
      <dgm:prSet presAssocID="{B4F785C5-8A43-4710-B3E3-E8F65F7BDC30}" presName="dotArrow1" presStyleLbl="alignNode1" presStyleIdx="5" presStyleCnt="12"/>
      <dgm:spPr/>
    </dgm:pt>
    <dgm:pt modelId="{1E5085DA-A7AD-4AFB-A7DA-9BDD90495016}" type="pres">
      <dgm:prSet presAssocID="{B4F785C5-8A43-4710-B3E3-E8F65F7BDC30}" presName="dotArrow2" presStyleLbl="alignNode1" presStyleIdx="6" presStyleCnt="12"/>
      <dgm:spPr/>
    </dgm:pt>
    <dgm:pt modelId="{605EDE13-2260-42D6-8BAB-9B79CC3F3148}" type="pres">
      <dgm:prSet presAssocID="{B4F785C5-8A43-4710-B3E3-E8F65F7BDC30}" presName="dotArrow3" presStyleLbl="alignNode1" presStyleIdx="7" presStyleCnt="12"/>
      <dgm:spPr/>
    </dgm:pt>
    <dgm:pt modelId="{55E7D38A-EF7E-49D7-9E4D-57D979B7BBFB}" type="pres">
      <dgm:prSet presAssocID="{B4F785C5-8A43-4710-B3E3-E8F65F7BDC30}" presName="dotArrow4" presStyleLbl="alignNode1" presStyleIdx="8" presStyleCnt="12"/>
      <dgm:spPr/>
    </dgm:pt>
    <dgm:pt modelId="{22676021-B79C-4780-80F6-BF5190EDFF08}" type="pres">
      <dgm:prSet presAssocID="{B4F785C5-8A43-4710-B3E3-E8F65F7BDC30}" presName="dotArrow5" presStyleLbl="alignNode1" presStyleIdx="9" presStyleCnt="12"/>
      <dgm:spPr/>
    </dgm:pt>
    <dgm:pt modelId="{1DB029D6-1BAE-441C-91BB-EFD54DFFA9B6}" type="pres">
      <dgm:prSet presAssocID="{B4F785C5-8A43-4710-B3E3-E8F65F7BDC30}" presName="dotArrow6" presStyleLbl="alignNode1" presStyleIdx="10" presStyleCnt="12"/>
      <dgm:spPr/>
    </dgm:pt>
    <dgm:pt modelId="{68681812-2F1C-4882-A002-11C2E3EFDE18}" type="pres">
      <dgm:prSet presAssocID="{B4F785C5-8A43-4710-B3E3-E8F65F7BDC30}" presName="dotArrow7" presStyleLbl="alignNode1" presStyleIdx="11" presStyleCnt="12"/>
      <dgm:spPr/>
    </dgm:pt>
    <dgm:pt modelId="{5B38D4F5-007F-41E7-9BFA-9399E1F8C347}" type="pres">
      <dgm:prSet presAssocID="{6E5A4AE3-6E50-489C-A737-27EABD9A1872}" presName="parTx1" presStyleLbl="node1" presStyleIdx="0" presStyleCnt="3"/>
      <dgm:spPr/>
      <dgm:t>
        <a:bodyPr/>
        <a:lstStyle/>
        <a:p>
          <a:endParaRPr lang="uk-UA"/>
        </a:p>
      </dgm:t>
    </dgm:pt>
    <dgm:pt modelId="{B493FD91-86F8-4A43-B2D9-B5D269564B38}" type="pres">
      <dgm:prSet presAssocID="{E92CA1E6-E69E-40C8-8FEE-400656399910}" presName="picture1" presStyleCnt="0"/>
      <dgm:spPr/>
    </dgm:pt>
    <dgm:pt modelId="{57DF69EC-A17A-4EE6-87B3-78C3EDEB566E}" type="pres">
      <dgm:prSet presAssocID="{E92CA1E6-E69E-40C8-8FEE-400656399910}" presName="imageRepeatNode" presStyleLbl="fgImgPlace1" presStyleIdx="0" presStyleCnt="3"/>
      <dgm:spPr/>
      <dgm:t>
        <a:bodyPr/>
        <a:lstStyle/>
        <a:p>
          <a:endParaRPr lang="uk-UA"/>
        </a:p>
      </dgm:t>
    </dgm:pt>
    <dgm:pt modelId="{B49400DC-06A2-44B7-95E8-76AB2176A9C4}" type="pres">
      <dgm:prSet presAssocID="{DBCD8667-6F8D-4D83-A1B9-B48C19EC8C3F}" presName="parTx2" presStyleLbl="node1" presStyleIdx="1" presStyleCnt="3"/>
      <dgm:spPr/>
      <dgm:t>
        <a:bodyPr/>
        <a:lstStyle/>
        <a:p>
          <a:endParaRPr lang="uk-UA"/>
        </a:p>
      </dgm:t>
    </dgm:pt>
    <dgm:pt modelId="{23BB93B1-EEA7-4F80-A56C-4400D23003D8}" type="pres">
      <dgm:prSet presAssocID="{94BBF10D-48A5-440F-B9B6-F8D5EB5DD9F1}" presName="picture2" presStyleCnt="0"/>
      <dgm:spPr/>
    </dgm:pt>
    <dgm:pt modelId="{5E2E12D9-86CB-4266-A5C4-9BCB58AB668F}" type="pres">
      <dgm:prSet presAssocID="{94BBF10D-48A5-440F-B9B6-F8D5EB5DD9F1}" presName="imageRepeatNode" presStyleLbl="fgImgPlace1" presStyleIdx="1" presStyleCnt="3"/>
      <dgm:spPr/>
      <dgm:t>
        <a:bodyPr/>
        <a:lstStyle/>
        <a:p>
          <a:endParaRPr lang="uk-UA"/>
        </a:p>
      </dgm:t>
    </dgm:pt>
    <dgm:pt modelId="{638FBB16-6C79-4048-A824-9D76ACDF6FCF}" type="pres">
      <dgm:prSet presAssocID="{F61F8706-6E90-4ED4-850F-1DCEC7F08DF2}" presName="parTx3" presStyleLbl="node1" presStyleIdx="2" presStyleCnt="3"/>
      <dgm:spPr/>
      <dgm:t>
        <a:bodyPr/>
        <a:lstStyle/>
        <a:p>
          <a:endParaRPr lang="uk-UA"/>
        </a:p>
      </dgm:t>
    </dgm:pt>
    <dgm:pt modelId="{5365894C-E0E9-4F04-AE11-1AB4F0FDF955}" type="pres">
      <dgm:prSet presAssocID="{664361A1-F75C-44C2-822C-D9118D6624B3}" presName="picture3" presStyleCnt="0"/>
      <dgm:spPr/>
    </dgm:pt>
    <dgm:pt modelId="{C59998AD-E868-4B1A-A5A7-A3F0E8F0ABD7}" type="pres">
      <dgm:prSet presAssocID="{664361A1-F75C-44C2-822C-D9118D6624B3}" presName="imageRepeatNode" presStyleLbl="fgImgPlace1" presStyleIdx="2" presStyleCnt="3"/>
      <dgm:spPr/>
      <dgm:t>
        <a:bodyPr/>
        <a:lstStyle/>
        <a:p>
          <a:endParaRPr lang="uk-UA"/>
        </a:p>
      </dgm:t>
    </dgm:pt>
  </dgm:ptLst>
  <dgm:cxnLst>
    <dgm:cxn modelId="{B54AFBDE-74F6-42B9-828D-2CD4C1F2A677}" type="presOf" srcId="{664361A1-F75C-44C2-822C-D9118D6624B3}" destId="{C59998AD-E868-4B1A-A5A7-A3F0E8F0ABD7}" srcOrd="0" destOrd="0" presId="urn:microsoft.com/office/officeart/2008/layout/AscendingPictureAccentProcess"/>
    <dgm:cxn modelId="{E08DFEA3-D79E-4080-84BC-BFE674B1A1E7}" type="presOf" srcId="{F61F8706-6E90-4ED4-850F-1DCEC7F08DF2}" destId="{638FBB16-6C79-4048-A824-9D76ACDF6FCF}" srcOrd="0" destOrd="0" presId="urn:microsoft.com/office/officeart/2008/layout/AscendingPictureAccentProcess"/>
    <dgm:cxn modelId="{604EB3A1-51BE-4FA0-87F3-50A2502B52AF}" type="presOf" srcId="{E92CA1E6-E69E-40C8-8FEE-400656399910}" destId="{57DF69EC-A17A-4EE6-87B3-78C3EDEB566E}" srcOrd="0" destOrd="0" presId="urn:microsoft.com/office/officeart/2008/layout/AscendingPictureAccentProcess"/>
    <dgm:cxn modelId="{BBD7F97A-724E-4BEA-BB53-48F181647897}" type="presOf" srcId="{DBCD8667-6F8D-4D83-A1B9-B48C19EC8C3F}" destId="{B49400DC-06A2-44B7-95E8-76AB2176A9C4}" srcOrd="0" destOrd="0" presId="urn:microsoft.com/office/officeart/2008/layout/AscendingPictureAccentProcess"/>
    <dgm:cxn modelId="{81B1A0EF-8D3A-4F6A-AEE8-EC554F87C9A4}" srcId="{B4F785C5-8A43-4710-B3E3-E8F65F7BDC30}" destId="{DBCD8667-6F8D-4D83-A1B9-B48C19EC8C3F}" srcOrd="1" destOrd="0" parTransId="{30EB198E-2F05-46B7-8D53-1095CBD36C47}" sibTransId="{94BBF10D-48A5-440F-B9B6-F8D5EB5DD9F1}"/>
    <dgm:cxn modelId="{DBC65D37-8DCC-43E7-9B37-0B89E2CCC2EE}" srcId="{B4F785C5-8A43-4710-B3E3-E8F65F7BDC30}" destId="{6E5A4AE3-6E50-489C-A737-27EABD9A1872}" srcOrd="0" destOrd="0" parTransId="{3A5E9E48-3A71-44DE-9BEE-E563C8941865}" sibTransId="{E92CA1E6-E69E-40C8-8FEE-400656399910}"/>
    <dgm:cxn modelId="{42BF3D67-CF58-422E-ADE9-05B2A64058E2}" srcId="{B4F785C5-8A43-4710-B3E3-E8F65F7BDC30}" destId="{F61F8706-6E90-4ED4-850F-1DCEC7F08DF2}" srcOrd="2" destOrd="0" parTransId="{CB94D05F-9D37-450F-ABD1-A12E5FDAF230}" sibTransId="{664361A1-F75C-44C2-822C-D9118D6624B3}"/>
    <dgm:cxn modelId="{D45F2FF2-1B05-40A3-8621-3A6700D9F24B}" type="presOf" srcId="{B4F785C5-8A43-4710-B3E3-E8F65F7BDC30}" destId="{D99DD9B1-0F02-427E-84ED-11039E862DE0}" srcOrd="0" destOrd="0" presId="urn:microsoft.com/office/officeart/2008/layout/AscendingPictureAccentProcess"/>
    <dgm:cxn modelId="{0B2C4876-B6C4-4BEC-9E35-7955BDA7FEC6}" type="presOf" srcId="{94BBF10D-48A5-440F-B9B6-F8D5EB5DD9F1}" destId="{5E2E12D9-86CB-4266-A5C4-9BCB58AB668F}" srcOrd="0" destOrd="0" presId="urn:microsoft.com/office/officeart/2008/layout/AscendingPictureAccentProcess"/>
    <dgm:cxn modelId="{6C30409F-B4CB-4071-B82A-172B06371B02}" type="presOf" srcId="{6E5A4AE3-6E50-489C-A737-27EABD9A1872}" destId="{5B38D4F5-007F-41E7-9BFA-9399E1F8C347}" srcOrd="0" destOrd="0" presId="urn:microsoft.com/office/officeart/2008/layout/AscendingPictureAccentProcess"/>
    <dgm:cxn modelId="{C8A681BA-A62D-43E6-B950-D4528A6DC147}" type="presParOf" srcId="{D99DD9B1-0F02-427E-84ED-11039E862DE0}" destId="{55D35858-3485-4295-81D7-0820F6F96382}" srcOrd="0" destOrd="0" presId="urn:microsoft.com/office/officeart/2008/layout/AscendingPictureAccentProcess"/>
    <dgm:cxn modelId="{1F487AAF-0D79-4F7B-A752-17603E855F73}" type="presParOf" srcId="{D99DD9B1-0F02-427E-84ED-11039E862DE0}" destId="{2E8ADC16-9286-473F-B183-AEB19494B9F4}" srcOrd="1" destOrd="0" presId="urn:microsoft.com/office/officeart/2008/layout/AscendingPictureAccentProcess"/>
    <dgm:cxn modelId="{5BA060F4-7BEF-4928-81FF-60113A557DBC}" type="presParOf" srcId="{D99DD9B1-0F02-427E-84ED-11039E862DE0}" destId="{CD8466B7-532E-4E70-981E-33416E5EE594}" srcOrd="2" destOrd="0" presId="urn:microsoft.com/office/officeart/2008/layout/AscendingPictureAccentProcess"/>
    <dgm:cxn modelId="{65FD6D6B-88F3-4B6D-AE32-BB295901258D}" type="presParOf" srcId="{D99DD9B1-0F02-427E-84ED-11039E862DE0}" destId="{DA3DE5D2-356D-4590-AFEA-2666001F6BA4}" srcOrd="3" destOrd="0" presId="urn:microsoft.com/office/officeart/2008/layout/AscendingPictureAccentProcess"/>
    <dgm:cxn modelId="{D0ED96A0-2BBF-493D-8F69-7172BA747BD3}" type="presParOf" srcId="{D99DD9B1-0F02-427E-84ED-11039E862DE0}" destId="{3E6EDB87-DED9-49F5-B1AA-24FC4B0687EA}" srcOrd="4" destOrd="0" presId="urn:microsoft.com/office/officeart/2008/layout/AscendingPictureAccentProcess"/>
    <dgm:cxn modelId="{0DD0BFBF-CFFB-4DFF-84EA-9D5F523BC838}" type="presParOf" srcId="{D99DD9B1-0F02-427E-84ED-11039E862DE0}" destId="{224065CA-8586-49F6-94EB-DC8C3AB85B1F}" srcOrd="5" destOrd="0" presId="urn:microsoft.com/office/officeart/2008/layout/AscendingPictureAccentProcess"/>
    <dgm:cxn modelId="{A86FE37B-0A96-4BB4-94F1-0EB9A8741205}" type="presParOf" srcId="{D99DD9B1-0F02-427E-84ED-11039E862DE0}" destId="{1E5085DA-A7AD-4AFB-A7DA-9BDD90495016}" srcOrd="6" destOrd="0" presId="urn:microsoft.com/office/officeart/2008/layout/AscendingPictureAccentProcess"/>
    <dgm:cxn modelId="{8292D861-4E76-4A03-91C6-93C9D49672A9}" type="presParOf" srcId="{D99DD9B1-0F02-427E-84ED-11039E862DE0}" destId="{605EDE13-2260-42D6-8BAB-9B79CC3F3148}" srcOrd="7" destOrd="0" presId="urn:microsoft.com/office/officeart/2008/layout/AscendingPictureAccentProcess"/>
    <dgm:cxn modelId="{1A9AC601-630E-46BE-8369-62FB866A7812}" type="presParOf" srcId="{D99DD9B1-0F02-427E-84ED-11039E862DE0}" destId="{55E7D38A-EF7E-49D7-9E4D-57D979B7BBFB}" srcOrd="8" destOrd="0" presId="urn:microsoft.com/office/officeart/2008/layout/AscendingPictureAccentProcess"/>
    <dgm:cxn modelId="{83678F5F-947B-4C2F-8CAB-4C0AB13C1573}" type="presParOf" srcId="{D99DD9B1-0F02-427E-84ED-11039E862DE0}" destId="{22676021-B79C-4780-80F6-BF5190EDFF08}" srcOrd="9" destOrd="0" presId="urn:microsoft.com/office/officeart/2008/layout/AscendingPictureAccentProcess"/>
    <dgm:cxn modelId="{EFE833FE-48B8-4FA1-96EB-3F567579F755}" type="presParOf" srcId="{D99DD9B1-0F02-427E-84ED-11039E862DE0}" destId="{1DB029D6-1BAE-441C-91BB-EFD54DFFA9B6}" srcOrd="10" destOrd="0" presId="urn:microsoft.com/office/officeart/2008/layout/AscendingPictureAccentProcess"/>
    <dgm:cxn modelId="{B0429805-96A2-4901-9846-C96F7A9E6176}" type="presParOf" srcId="{D99DD9B1-0F02-427E-84ED-11039E862DE0}" destId="{68681812-2F1C-4882-A002-11C2E3EFDE18}" srcOrd="11" destOrd="0" presId="urn:microsoft.com/office/officeart/2008/layout/AscendingPictureAccentProcess"/>
    <dgm:cxn modelId="{D24E2CEA-D59C-4EE7-92FE-493A1FBDB759}" type="presParOf" srcId="{D99DD9B1-0F02-427E-84ED-11039E862DE0}" destId="{5B38D4F5-007F-41E7-9BFA-9399E1F8C347}" srcOrd="12" destOrd="0" presId="urn:microsoft.com/office/officeart/2008/layout/AscendingPictureAccentProcess"/>
    <dgm:cxn modelId="{0FD4D698-C3A6-44B7-AC22-5CBA10F91EE8}" type="presParOf" srcId="{D99DD9B1-0F02-427E-84ED-11039E862DE0}" destId="{B493FD91-86F8-4A43-B2D9-B5D269564B38}" srcOrd="13" destOrd="0" presId="urn:microsoft.com/office/officeart/2008/layout/AscendingPictureAccentProcess"/>
    <dgm:cxn modelId="{2F27CDB3-D47D-48C6-9563-5796A8DB860D}" type="presParOf" srcId="{B493FD91-86F8-4A43-B2D9-B5D269564B38}" destId="{57DF69EC-A17A-4EE6-87B3-78C3EDEB566E}" srcOrd="0" destOrd="0" presId="urn:microsoft.com/office/officeart/2008/layout/AscendingPictureAccentProcess"/>
    <dgm:cxn modelId="{8E2E5914-0DBF-4FC1-9BAA-8CABA20FD7E8}" type="presParOf" srcId="{D99DD9B1-0F02-427E-84ED-11039E862DE0}" destId="{B49400DC-06A2-44B7-95E8-76AB2176A9C4}" srcOrd="14" destOrd="0" presId="urn:microsoft.com/office/officeart/2008/layout/AscendingPictureAccentProcess"/>
    <dgm:cxn modelId="{A8E4D99F-6A79-42D1-B716-0C274CE1FB1E}" type="presParOf" srcId="{D99DD9B1-0F02-427E-84ED-11039E862DE0}" destId="{23BB93B1-EEA7-4F80-A56C-4400D23003D8}" srcOrd="15" destOrd="0" presId="urn:microsoft.com/office/officeart/2008/layout/AscendingPictureAccentProcess"/>
    <dgm:cxn modelId="{DE4868A4-5C73-4794-8030-6D99F5689EC8}" type="presParOf" srcId="{23BB93B1-EEA7-4F80-A56C-4400D23003D8}" destId="{5E2E12D9-86CB-4266-A5C4-9BCB58AB668F}" srcOrd="0" destOrd="0" presId="urn:microsoft.com/office/officeart/2008/layout/AscendingPictureAccentProcess"/>
    <dgm:cxn modelId="{F2E834EB-83DD-4334-878D-0957EEF18517}" type="presParOf" srcId="{D99DD9B1-0F02-427E-84ED-11039E862DE0}" destId="{638FBB16-6C79-4048-A824-9D76ACDF6FCF}" srcOrd="16" destOrd="0" presId="urn:microsoft.com/office/officeart/2008/layout/AscendingPictureAccentProcess"/>
    <dgm:cxn modelId="{00B03AAF-E094-4D10-BF39-4EDE202120F2}" type="presParOf" srcId="{D99DD9B1-0F02-427E-84ED-11039E862DE0}" destId="{5365894C-E0E9-4F04-AE11-1AB4F0FDF955}" srcOrd="17" destOrd="0" presId="urn:microsoft.com/office/officeart/2008/layout/AscendingPictureAccentProcess"/>
    <dgm:cxn modelId="{463651C2-E964-4F47-8952-FFC51C97ED4C}" type="presParOf" srcId="{5365894C-E0E9-4F04-AE11-1AB4F0FDF955}" destId="{C59998AD-E868-4B1A-A5A7-A3F0E8F0ABD7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AC6915-EF66-4BB2-886B-2AE35C54E54A}">
      <dsp:nvSpPr>
        <dsp:cNvPr id="0" name=""/>
        <dsp:cNvSpPr/>
      </dsp:nvSpPr>
      <dsp:spPr>
        <a:xfrm>
          <a:off x="2566504" y="1599952"/>
          <a:ext cx="3316476" cy="187019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6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ДОХОДИ 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1 118 192,4</a:t>
          </a:r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тис. грн</a:t>
          </a:r>
          <a:endParaRPr lang="uk-UA" sz="2800" b="1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57799" y="1691247"/>
        <a:ext cx="3133886" cy="1687603"/>
      </dsp:txXfrm>
    </dsp:sp>
    <dsp:sp modelId="{D0EF407B-B502-4C15-8E3B-370F31A8CAB4}">
      <dsp:nvSpPr>
        <dsp:cNvPr id="0" name=""/>
        <dsp:cNvSpPr/>
      </dsp:nvSpPr>
      <dsp:spPr>
        <a:xfrm rot="16199985">
          <a:off x="4048127" y="1423342"/>
          <a:ext cx="35322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53220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692302-1497-4E6E-B806-143848851330}">
      <dsp:nvSpPr>
        <dsp:cNvPr id="0" name=""/>
        <dsp:cNvSpPr/>
      </dsp:nvSpPr>
      <dsp:spPr>
        <a:xfrm>
          <a:off x="3408908" y="231796"/>
          <a:ext cx="1631651" cy="1014935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Загальний фонд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524 200,6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47%</a:t>
          </a:r>
          <a:endParaRPr lang="uk-UA" sz="1600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458453" y="281341"/>
        <a:ext cx="1532561" cy="915845"/>
      </dsp:txXfrm>
    </dsp:sp>
    <dsp:sp modelId="{AC9073B7-0BC7-4565-A099-EBA5197C8D5F}">
      <dsp:nvSpPr>
        <dsp:cNvPr id="0" name=""/>
        <dsp:cNvSpPr/>
      </dsp:nvSpPr>
      <dsp:spPr>
        <a:xfrm rot="2380099">
          <a:off x="5300031" y="3615165"/>
          <a:ext cx="45436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5436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62F808-E0BE-4A5E-B78E-010D73AE353E}">
      <dsp:nvSpPr>
        <dsp:cNvPr id="0" name=""/>
        <dsp:cNvSpPr/>
      </dsp:nvSpPr>
      <dsp:spPr>
        <a:xfrm>
          <a:off x="5378973" y="3760185"/>
          <a:ext cx="1870100" cy="1014935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Спеціальний фонд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155 591,7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14%</a:t>
          </a:r>
          <a:endParaRPr lang="uk-UA" sz="1500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28518" y="3809730"/>
        <a:ext cx="1771010" cy="915845"/>
      </dsp:txXfrm>
    </dsp:sp>
    <dsp:sp modelId="{0DE85DA3-63EF-4ADF-87DD-40C1E2396CB5}">
      <dsp:nvSpPr>
        <dsp:cNvPr id="0" name=""/>
        <dsp:cNvSpPr/>
      </dsp:nvSpPr>
      <dsp:spPr>
        <a:xfrm rot="8317438">
          <a:off x="2775631" y="3616498"/>
          <a:ext cx="44282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2823" y="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F1077-6BBF-45DA-B497-6AB064CB3E8D}">
      <dsp:nvSpPr>
        <dsp:cNvPr id="0" name=""/>
        <dsp:cNvSpPr/>
      </dsp:nvSpPr>
      <dsp:spPr>
        <a:xfrm>
          <a:off x="1203782" y="3762851"/>
          <a:ext cx="2102043" cy="101493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Офіційні трансферти 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438 400,1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39%</a:t>
          </a:r>
          <a:endParaRPr lang="uk-UA" sz="1500" kern="1200" dirty="0">
            <a:solidFill>
              <a:schemeClr val="tx2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3327" y="3812396"/>
        <a:ext cx="2002953" cy="91584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87B32-F09D-4D20-A98F-C39D25A21590}">
      <dsp:nvSpPr>
        <dsp:cNvPr id="0" name=""/>
        <dsp:cNvSpPr/>
      </dsp:nvSpPr>
      <dsp:spPr>
        <a:xfrm>
          <a:off x="992519" y="0"/>
          <a:ext cx="6304300" cy="4064000"/>
        </a:xfrm>
        <a:prstGeom prst="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E1C2D7-406E-48DA-84B7-FFF6D6A639B6}">
      <dsp:nvSpPr>
        <dsp:cNvPr id="0" name=""/>
        <dsp:cNvSpPr/>
      </dsp:nvSpPr>
      <dsp:spPr>
        <a:xfrm>
          <a:off x="3621" y="1219199"/>
          <a:ext cx="2390187" cy="16256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 за 2020 рік </a:t>
          </a:r>
          <a:endParaRPr lang="en-US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122 483,5 </a:t>
          </a:r>
          <a:endParaRPr lang="en-US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  <a:endParaRPr lang="uk-U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976" y="1298554"/>
        <a:ext cx="2231477" cy="1466890"/>
      </dsp:txXfrm>
    </dsp:sp>
    <dsp:sp modelId="{781ACA92-1E63-40E5-893E-F2CCA99A12C2}">
      <dsp:nvSpPr>
        <dsp:cNvPr id="0" name=""/>
        <dsp:cNvSpPr/>
      </dsp:nvSpPr>
      <dsp:spPr>
        <a:xfrm>
          <a:off x="2513318" y="1599956"/>
          <a:ext cx="2390187" cy="864087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Збільшення надходжень на 141 786,7 тис. грн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400" kern="1200" dirty="0" smtClean="0"/>
            <a:t>216%</a:t>
          </a:r>
          <a:endParaRPr lang="uk-UA" sz="1400" kern="1200" dirty="0"/>
        </a:p>
      </dsp:txBody>
      <dsp:txXfrm>
        <a:off x="2555499" y="1642137"/>
        <a:ext cx="2305825" cy="779725"/>
      </dsp:txXfrm>
    </dsp:sp>
    <dsp:sp modelId="{BEC20213-77C0-43DB-9117-56A07167B3A1}">
      <dsp:nvSpPr>
        <dsp:cNvPr id="0" name=""/>
        <dsp:cNvSpPr/>
      </dsp:nvSpPr>
      <dsp:spPr>
        <a:xfrm>
          <a:off x="5023015" y="1219199"/>
          <a:ext cx="2390187" cy="1625600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Факт за 2021 рік </a:t>
          </a:r>
          <a:endParaRPr lang="en-US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264 270,2 </a:t>
          </a:r>
          <a:endParaRPr lang="en-US" sz="2400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  <a:endParaRPr lang="uk-UA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02370" y="1298554"/>
        <a:ext cx="2231477" cy="1466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D35858-3485-4295-81D7-0820F6F96382}">
      <dsp:nvSpPr>
        <dsp:cNvPr id="0" name=""/>
        <dsp:cNvSpPr/>
      </dsp:nvSpPr>
      <dsp:spPr>
        <a:xfrm>
          <a:off x="2449061" y="3499688"/>
          <a:ext cx="129304" cy="12930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8ADC16-9286-473F-B183-AEB19494B9F4}">
      <dsp:nvSpPr>
        <dsp:cNvPr id="0" name=""/>
        <dsp:cNvSpPr/>
      </dsp:nvSpPr>
      <dsp:spPr>
        <a:xfrm>
          <a:off x="2205322" y="3617022"/>
          <a:ext cx="129304" cy="129304"/>
        </a:xfrm>
        <a:prstGeom prst="ellipse">
          <a:avLst/>
        </a:prstGeom>
        <a:solidFill>
          <a:schemeClr val="accent5">
            <a:hueOff val="-903080"/>
            <a:satOff val="3619"/>
            <a:lumOff val="784"/>
            <a:alphaOff val="0"/>
          </a:schemeClr>
        </a:solidFill>
        <a:ln w="25400" cap="flat" cmpd="sng" algn="ctr">
          <a:solidFill>
            <a:schemeClr val="accent5">
              <a:hueOff val="-903080"/>
              <a:satOff val="3619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8466B7-532E-4E70-981E-33416E5EE594}">
      <dsp:nvSpPr>
        <dsp:cNvPr id="0" name=""/>
        <dsp:cNvSpPr/>
      </dsp:nvSpPr>
      <dsp:spPr>
        <a:xfrm>
          <a:off x="1949944" y="3709702"/>
          <a:ext cx="129304" cy="129304"/>
        </a:xfrm>
        <a:prstGeom prst="ellipse">
          <a:avLst/>
        </a:prstGeom>
        <a:solidFill>
          <a:schemeClr val="accent5">
            <a:hueOff val="-1806159"/>
            <a:satOff val="7238"/>
            <a:lumOff val="1569"/>
            <a:alphaOff val="0"/>
          </a:schemeClr>
        </a:solidFill>
        <a:ln w="25400" cap="flat" cmpd="sng" algn="ctr">
          <a:solidFill>
            <a:schemeClr val="accent5">
              <a:hueOff val="-1806159"/>
              <a:satOff val="7238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3DE5D2-356D-4590-AFEA-2666001F6BA4}">
      <dsp:nvSpPr>
        <dsp:cNvPr id="0" name=""/>
        <dsp:cNvSpPr/>
      </dsp:nvSpPr>
      <dsp:spPr>
        <a:xfrm>
          <a:off x="3619271" y="2141443"/>
          <a:ext cx="129304" cy="129304"/>
        </a:xfrm>
        <a:prstGeom prst="ellipse">
          <a:avLst/>
        </a:prstGeom>
        <a:solidFill>
          <a:schemeClr val="accent5">
            <a:hueOff val="-2709239"/>
            <a:satOff val="10858"/>
            <a:lumOff val="2353"/>
            <a:alphaOff val="0"/>
          </a:schemeClr>
        </a:solidFill>
        <a:ln w="25400" cap="flat" cmpd="sng" algn="ctr">
          <a:solidFill>
            <a:schemeClr val="accent5">
              <a:hueOff val="-2709239"/>
              <a:satOff val="10858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6EDB87-DED9-49F5-B1AA-24FC4B0687EA}">
      <dsp:nvSpPr>
        <dsp:cNvPr id="0" name=""/>
        <dsp:cNvSpPr/>
      </dsp:nvSpPr>
      <dsp:spPr>
        <a:xfrm>
          <a:off x="3520999" y="2380220"/>
          <a:ext cx="129304" cy="129304"/>
        </a:xfrm>
        <a:prstGeom prst="ellipse">
          <a:avLst/>
        </a:prstGeom>
        <a:solidFill>
          <a:schemeClr val="accent5">
            <a:hueOff val="-3612319"/>
            <a:satOff val="14477"/>
            <a:lumOff val="3137"/>
            <a:alphaOff val="0"/>
          </a:schemeClr>
        </a:solidFill>
        <a:ln w="25400" cap="flat" cmpd="sng" algn="ctr">
          <a:solidFill>
            <a:schemeClr val="accent5">
              <a:hueOff val="-3612319"/>
              <a:satOff val="14477"/>
              <a:lumOff val="31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4065CA-8586-49F6-94EB-DC8C3AB85B1F}">
      <dsp:nvSpPr>
        <dsp:cNvPr id="0" name=""/>
        <dsp:cNvSpPr/>
      </dsp:nvSpPr>
      <dsp:spPr>
        <a:xfrm>
          <a:off x="3451174" y="343995"/>
          <a:ext cx="129304" cy="129304"/>
        </a:xfrm>
        <a:prstGeom prst="ellipse">
          <a:avLst/>
        </a:prstGeom>
        <a:solidFill>
          <a:schemeClr val="accent5">
            <a:hueOff val="-4515398"/>
            <a:satOff val="18096"/>
            <a:lumOff val="3922"/>
            <a:alphaOff val="0"/>
          </a:schemeClr>
        </a:solidFill>
        <a:ln w="25400" cap="flat" cmpd="sng" algn="ctr">
          <a:solidFill>
            <a:schemeClr val="accent5">
              <a:hueOff val="-4515398"/>
              <a:satOff val="18096"/>
              <a:lumOff val="392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5085DA-A7AD-4AFB-A7DA-9BDD90495016}">
      <dsp:nvSpPr>
        <dsp:cNvPr id="0" name=""/>
        <dsp:cNvSpPr/>
      </dsp:nvSpPr>
      <dsp:spPr>
        <a:xfrm>
          <a:off x="3630908" y="229856"/>
          <a:ext cx="129304" cy="129304"/>
        </a:xfrm>
        <a:prstGeom prst="ellipse">
          <a:avLst/>
        </a:prstGeom>
        <a:solidFill>
          <a:schemeClr val="accent5">
            <a:hueOff val="-5418478"/>
            <a:satOff val="21715"/>
            <a:lumOff val="4706"/>
            <a:alphaOff val="0"/>
          </a:schemeClr>
        </a:solidFill>
        <a:ln w="25400" cap="flat" cmpd="sng" algn="ctr">
          <a:solidFill>
            <a:schemeClr val="accent5">
              <a:hueOff val="-5418478"/>
              <a:satOff val="21715"/>
              <a:lumOff val="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5EDE13-2260-42D6-8BAB-9B79CC3F3148}">
      <dsp:nvSpPr>
        <dsp:cNvPr id="0" name=""/>
        <dsp:cNvSpPr/>
      </dsp:nvSpPr>
      <dsp:spPr>
        <a:xfrm>
          <a:off x="3810642" y="115718"/>
          <a:ext cx="129304" cy="129304"/>
        </a:xfrm>
        <a:prstGeom prst="ellipse">
          <a:avLst/>
        </a:prstGeom>
        <a:solidFill>
          <a:schemeClr val="accent5">
            <a:hueOff val="-6321557"/>
            <a:satOff val="25334"/>
            <a:lumOff val="5491"/>
            <a:alphaOff val="0"/>
          </a:schemeClr>
        </a:solidFill>
        <a:ln w="25400" cap="flat" cmpd="sng" algn="ctr">
          <a:solidFill>
            <a:schemeClr val="accent5">
              <a:hueOff val="-6321557"/>
              <a:satOff val="25334"/>
              <a:lumOff val="549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E7D38A-EF7E-49D7-9E4D-57D979B7BBFB}">
      <dsp:nvSpPr>
        <dsp:cNvPr id="0" name=""/>
        <dsp:cNvSpPr/>
      </dsp:nvSpPr>
      <dsp:spPr>
        <a:xfrm>
          <a:off x="3990376" y="229856"/>
          <a:ext cx="129304" cy="129304"/>
        </a:xfrm>
        <a:prstGeom prst="ellipse">
          <a:avLst/>
        </a:prstGeom>
        <a:solidFill>
          <a:schemeClr val="accent5">
            <a:hueOff val="-7224638"/>
            <a:satOff val="28953"/>
            <a:lumOff val="6275"/>
            <a:alphaOff val="0"/>
          </a:schemeClr>
        </a:solidFill>
        <a:ln w="25400" cap="flat" cmpd="sng" algn="ctr">
          <a:solidFill>
            <a:schemeClr val="accent5">
              <a:hueOff val="-7224638"/>
              <a:satOff val="28953"/>
              <a:lumOff val="6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676021-B79C-4780-80F6-BF5190EDFF08}">
      <dsp:nvSpPr>
        <dsp:cNvPr id="0" name=""/>
        <dsp:cNvSpPr/>
      </dsp:nvSpPr>
      <dsp:spPr>
        <a:xfrm>
          <a:off x="4170109" y="343995"/>
          <a:ext cx="129304" cy="129304"/>
        </a:xfrm>
        <a:prstGeom prst="ellipse">
          <a:avLst/>
        </a:prstGeom>
        <a:solidFill>
          <a:schemeClr val="accent5">
            <a:hueOff val="-8127717"/>
            <a:satOff val="32573"/>
            <a:lumOff val="7059"/>
            <a:alphaOff val="0"/>
          </a:schemeClr>
        </a:solidFill>
        <a:ln w="25400" cap="flat" cmpd="sng" algn="ctr">
          <a:solidFill>
            <a:schemeClr val="accent5">
              <a:hueOff val="-8127717"/>
              <a:satOff val="32573"/>
              <a:lumOff val="7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029D6-1BAE-441C-91BB-EFD54DFFA9B6}">
      <dsp:nvSpPr>
        <dsp:cNvPr id="0" name=""/>
        <dsp:cNvSpPr/>
      </dsp:nvSpPr>
      <dsp:spPr>
        <a:xfrm>
          <a:off x="3810642" y="356321"/>
          <a:ext cx="129304" cy="129304"/>
        </a:xfrm>
        <a:prstGeom prst="ellipse">
          <a:avLst/>
        </a:prstGeom>
        <a:solidFill>
          <a:schemeClr val="accent5">
            <a:hueOff val="-9030797"/>
            <a:satOff val="36192"/>
            <a:lumOff val="7844"/>
            <a:alphaOff val="0"/>
          </a:schemeClr>
        </a:solidFill>
        <a:ln w="25400" cap="flat" cmpd="sng" algn="ctr">
          <a:solidFill>
            <a:schemeClr val="accent5">
              <a:hueOff val="-9030797"/>
              <a:satOff val="36192"/>
              <a:lumOff val="784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681812-2F1C-4882-A002-11C2E3EFDE18}">
      <dsp:nvSpPr>
        <dsp:cNvPr id="0" name=""/>
        <dsp:cNvSpPr/>
      </dsp:nvSpPr>
      <dsp:spPr>
        <a:xfrm>
          <a:off x="3810642" y="597381"/>
          <a:ext cx="129304" cy="129304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8D4F5-007F-41E7-9BFA-9399E1F8C347}">
      <dsp:nvSpPr>
        <dsp:cNvPr id="0" name=""/>
        <dsp:cNvSpPr/>
      </dsp:nvSpPr>
      <dsp:spPr>
        <a:xfrm>
          <a:off x="1319583" y="3984825"/>
          <a:ext cx="2789106" cy="747833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361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2020 рік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69 206,0 тис. грн</a:t>
          </a:r>
          <a:endParaRPr lang="uk-UA" sz="1600" kern="1200" dirty="0"/>
        </a:p>
      </dsp:txBody>
      <dsp:txXfrm>
        <a:off x="1356089" y="4021331"/>
        <a:ext cx="2716094" cy="674821"/>
      </dsp:txXfrm>
    </dsp:sp>
    <dsp:sp modelId="{57DF69EC-A17A-4EE6-87B3-78C3EDEB566E}">
      <dsp:nvSpPr>
        <dsp:cNvPr id="0" name=""/>
        <dsp:cNvSpPr/>
      </dsp:nvSpPr>
      <dsp:spPr>
        <a:xfrm>
          <a:off x="546340" y="3251601"/>
          <a:ext cx="1293048" cy="129295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9000" r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49400DC-06A2-44B7-95E8-76AB2176A9C4}">
      <dsp:nvSpPr>
        <dsp:cNvPr id="0" name=""/>
        <dsp:cNvSpPr/>
      </dsp:nvSpPr>
      <dsp:spPr>
        <a:xfrm>
          <a:off x="3113688" y="3013737"/>
          <a:ext cx="2789106" cy="747833"/>
        </a:xfrm>
        <a:prstGeom prst="roundRect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361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+ 41 991,0 тис. грн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161% </a:t>
          </a:r>
          <a:endParaRPr lang="uk-UA" sz="1600" kern="1200" dirty="0"/>
        </a:p>
      </dsp:txBody>
      <dsp:txXfrm>
        <a:off x="3150194" y="3050243"/>
        <a:ext cx="2716094" cy="674821"/>
      </dsp:txXfrm>
    </dsp:sp>
    <dsp:sp modelId="{5E2E12D9-86CB-4266-A5C4-9BCB58AB668F}">
      <dsp:nvSpPr>
        <dsp:cNvPr id="0" name=""/>
        <dsp:cNvSpPr/>
      </dsp:nvSpPr>
      <dsp:spPr>
        <a:xfrm>
          <a:off x="2340445" y="2280514"/>
          <a:ext cx="1293048" cy="129295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8FBB16-6C79-4048-A824-9D76ACDF6FCF}">
      <dsp:nvSpPr>
        <dsp:cNvPr id="0" name=""/>
        <dsp:cNvSpPr/>
      </dsp:nvSpPr>
      <dsp:spPr>
        <a:xfrm>
          <a:off x="3937361" y="1540898"/>
          <a:ext cx="2789106" cy="747833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90361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2021 рік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600" kern="1200" dirty="0" smtClean="0"/>
            <a:t>111 197,0 тис. грн</a:t>
          </a:r>
          <a:endParaRPr lang="uk-UA" sz="1600" kern="1200" dirty="0"/>
        </a:p>
      </dsp:txBody>
      <dsp:txXfrm>
        <a:off x="3973867" y="1577404"/>
        <a:ext cx="2716094" cy="674821"/>
      </dsp:txXfrm>
    </dsp:sp>
    <dsp:sp modelId="{C59998AD-E868-4B1A-A5A7-A3F0E8F0ABD7}">
      <dsp:nvSpPr>
        <dsp:cNvPr id="0" name=""/>
        <dsp:cNvSpPr/>
      </dsp:nvSpPr>
      <dsp:spPr>
        <a:xfrm>
          <a:off x="3164117" y="807674"/>
          <a:ext cx="1293048" cy="129295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1000" r="-1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image" Target="../media/image14.jp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0.99713</cdr:y>
    </cdr:to>
    <cdr:pic>
      <cdr:nvPicPr>
        <cdr:cNvPr id="3" name="Рисунок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9144000" cy="4926666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8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-1600199"/>
          <a:ext cx="8748464" cy="4940841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0.41338</cdr:x>
      <cdr:y>0.09323</cdr:y>
    </cdr:from>
    <cdr:to>
      <cdr:x>0.58662</cdr:x>
      <cdr:y>0.09323</cdr:y>
    </cdr:to>
    <cdr:cxnSp macro="">
      <cdr:nvCxnSpPr>
        <cdr:cNvPr id="10" name="Пряма зі стрілкою 9"/>
        <cdr:cNvCxnSpPr/>
      </cdr:nvCxnSpPr>
      <cdr:spPr>
        <a:xfrm xmlns:a="http://schemas.openxmlformats.org/drawingml/2006/main">
          <a:off x="3779912" y="460649"/>
          <a:ext cx="1584176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0.79394</cdr:x>
      <cdr:y>0.26842</cdr:y>
    </cdr:from>
    <cdr:to>
      <cdr:x>0.97934</cdr:x>
      <cdr:y>0.48686</cdr:y>
    </cdr:to>
    <cdr:pic>
      <cdr:nvPicPr>
        <cdr:cNvPr id="4" name="Рисунок 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7092280" y="1526316"/>
          <a:ext cx="1656184" cy="1242138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0.14277</cdr:x>
      <cdr:y>0.83333</cdr:y>
    </cdr:from>
    <cdr:to>
      <cdr:x>0.26052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08630" y="508898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uk-UA" sz="1100" dirty="0"/>
        </a:p>
      </cdr:txBody>
    </cdr:sp>
  </cdr:relSizeAnchor>
  <cdr:relSizeAnchor xmlns:cdr="http://schemas.openxmlformats.org/drawingml/2006/chartDrawing">
    <cdr:from>
      <cdr:x>0.67215</cdr:x>
      <cdr:y>0.1417</cdr:y>
    </cdr:from>
    <cdr:to>
      <cdr:x>0.87171</cdr:x>
      <cdr:y>0.28644</cdr:y>
    </cdr:to>
    <cdr:pic>
      <cdr:nvPicPr>
        <cdr:cNvPr id="3" name="Рисунок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2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5249982" y="805760"/>
          <a:ext cx="1558772" cy="823040"/>
        </a:xfrm>
        <a:prstGeom xmlns:a="http://schemas.openxmlformats.org/drawingml/2006/main" prst="rect">
          <a:avLst/>
        </a:prstGeom>
      </cdr:spPr>
    </cdr:pic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0.311</cdr:x>
      <cdr:y>0.88571</cdr:y>
    </cdr:from>
    <cdr:to>
      <cdr:x>0.689</cdr:x>
      <cdr:y>0.98571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843808" y="4464496"/>
          <a:ext cx="3456384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uk-UA" sz="11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0.60444</cdr:x>
      <cdr:y>0.87325</cdr:y>
    </cdr:from>
    <cdr:to>
      <cdr:x>0.92488</cdr:x>
      <cdr:y>0.92483</cdr:y>
    </cdr:to>
    <cdr:sp macro="" textlink="">
      <cdr:nvSpPr>
        <cdr:cNvPr id="2" name="Прямокутник 1"/>
        <cdr:cNvSpPr/>
      </cdr:nvSpPr>
      <cdr:spPr>
        <a:xfrm xmlns:a="http://schemas.openxmlformats.org/drawingml/2006/main">
          <a:off x="3001706" y="4823025"/>
          <a:ext cx="1591313" cy="284891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2021 рік</a:t>
          </a:r>
        </a:p>
      </cdr:txBody>
    </cdr:sp>
  </cdr:relSizeAnchor>
  <cdr:relSizeAnchor xmlns:cdr="http://schemas.openxmlformats.org/drawingml/2006/chartDrawing">
    <cdr:from>
      <cdr:x>0.08889</cdr:x>
      <cdr:y>0.87311</cdr:y>
    </cdr:from>
    <cdr:to>
      <cdr:x>0.36402</cdr:x>
      <cdr:y>0.92293</cdr:y>
    </cdr:to>
    <cdr:sp macro="" textlink="">
      <cdr:nvSpPr>
        <cdr:cNvPr id="3" name="Блок-схема: процес 2"/>
        <cdr:cNvSpPr/>
      </cdr:nvSpPr>
      <cdr:spPr>
        <a:xfrm xmlns:a="http://schemas.openxmlformats.org/drawingml/2006/main">
          <a:off x="441433" y="4822234"/>
          <a:ext cx="1366345" cy="275172"/>
        </a:xfrm>
        <a:prstGeom xmlns:a="http://schemas.openxmlformats.org/drawingml/2006/main" prst="flowChartProcess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b="1" dirty="0">
              <a:latin typeface="Times New Roman" panose="02020603050405020304" pitchFamily="18" charset="0"/>
              <a:cs typeface="Times New Roman" panose="02020603050405020304" pitchFamily="18" charset="0"/>
            </a:rPr>
            <a:t>2020 рік</a:t>
          </a:r>
        </a:p>
      </cdr:txBody>
    </cdr:sp>
  </cdr:relSizeAnchor>
  <cdr:relSizeAnchor xmlns:cdr="http://schemas.openxmlformats.org/drawingml/2006/chartDrawing">
    <cdr:from>
      <cdr:x>0.6124</cdr:x>
      <cdr:y>0.74382</cdr:y>
    </cdr:from>
    <cdr:to>
      <cdr:x>0.85927</cdr:x>
      <cdr:y>0.827</cdr:y>
    </cdr:to>
    <cdr:sp macro="" textlink="">
      <cdr:nvSpPr>
        <cdr:cNvPr id="10" name="Виноска 2 (без меж) 9"/>
        <cdr:cNvSpPr/>
      </cdr:nvSpPr>
      <cdr:spPr>
        <a:xfrm xmlns:a="http://schemas.openxmlformats.org/drawingml/2006/main">
          <a:off x="3041237" y="4108174"/>
          <a:ext cx="1225962" cy="459409"/>
        </a:xfrm>
        <a:prstGeom xmlns:a="http://schemas.openxmlformats.org/drawingml/2006/main" prst="callout2">
          <a:avLst>
            <a:gd name="adj1" fmla="val 44837"/>
            <a:gd name="adj2" fmla="val 596"/>
            <a:gd name="adj3" fmla="val 112228"/>
            <a:gd name="adj4" fmla="val -17560"/>
            <a:gd name="adj5" fmla="val 74632"/>
            <a:gd name="adj6" fmla="val -58631"/>
          </a:avLst>
        </a:prstGeom>
        <a:gradFill xmlns:a="http://schemas.openxmlformats.org/drawingml/2006/main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xmlns:a="http://schemas.openxmlformats.org/drawingml/2006/main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+ 217 510,0</a:t>
          </a:r>
        </a:p>
        <a:p xmlns:a="http://schemas.openxmlformats.org/drawingml/2006/main">
          <a:pPr algn="ctr"/>
          <a:r>
            <a:rPr lang="uk-UA" sz="1100" b="1" baseline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59,1 %</a:t>
          </a:r>
          <a:r>
            <a:rPr lang="uk-UA" sz="11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 </a:t>
          </a:r>
          <a:endParaRPr lang="uk-U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0.32558</cdr:x>
      <cdr:y>0.26058</cdr:y>
    </cdr:from>
    <cdr:to>
      <cdr:x>0.62975</cdr:x>
      <cdr:y>0.36733</cdr:y>
    </cdr:to>
    <cdr:sp macro="" textlink="">
      <cdr:nvSpPr>
        <cdr:cNvPr id="5" name="Вигнута догори стрілка 4"/>
        <cdr:cNvSpPr/>
      </cdr:nvSpPr>
      <cdr:spPr>
        <a:xfrm xmlns:a="http://schemas.openxmlformats.org/drawingml/2006/main" rot="20519949">
          <a:off x="1616841" y="1439176"/>
          <a:ext cx="1510577" cy="589603"/>
        </a:xfrm>
        <a:prstGeom xmlns:a="http://schemas.openxmlformats.org/drawingml/2006/main" prst="curvedDownArrow">
          <a:avLst/>
        </a:prstGeom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uk-UA" sz="110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0.55627</cdr:x>
      <cdr:y>0.16237</cdr:y>
    </cdr:from>
    <cdr:to>
      <cdr:x>0.77108</cdr:x>
      <cdr:y>0.2417</cdr:y>
    </cdr:to>
    <cdr:sp macro="" textlink="">
      <cdr:nvSpPr>
        <cdr:cNvPr id="6" name="Виноска 2 (без меж) 5"/>
        <cdr:cNvSpPr/>
      </cdr:nvSpPr>
      <cdr:spPr>
        <a:xfrm xmlns:a="http://schemas.openxmlformats.org/drawingml/2006/main">
          <a:off x="2762469" y="896774"/>
          <a:ext cx="1066800" cy="438150"/>
        </a:xfrm>
        <a:prstGeom xmlns:a="http://schemas.openxmlformats.org/drawingml/2006/main" prst="callout2">
          <a:avLst/>
        </a:prstGeom>
        <a:gradFill xmlns:a="http://schemas.openxmlformats.org/drawingml/2006/main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 xmlns:a="http://schemas.openxmlformats.org/drawingml/2006/main">
          <a:solidFill>
            <a:schemeClr val="accent1">
              <a:shade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+ 222 337,5</a:t>
          </a:r>
        </a:p>
        <a:p xmlns:a="http://schemas.openxmlformats.org/drawingml/2006/main">
          <a:pPr algn="ctr"/>
          <a:r>
            <a:rPr lang="uk-UA" sz="1100" b="1" baseline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106,2 %</a:t>
          </a:r>
          <a:r>
            <a:rPr lang="uk-UA" sz="1100" b="1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          </a:t>
          </a:r>
          <a:endParaRPr lang="uk-UA" sz="1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0.36892</cdr:x>
      <cdr:y>0.70759</cdr:y>
    </cdr:from>
    <cdr:to>
      <cdr:x>0.63108</cdr:x>
      <cdr:y>0.80417</cdr:y>
    </cdr:to>
    <cdr:sp macro="" textlink="">
      <cdr:nvSpPr>
        <cdr:cNvPr id="7" name="Вигнута донизу стрілка 6"/>
        <cdr:cNvSpPr/>
      </cdr:nvSpPr>
      <cdr:spPr>
        <a:xfrm xmlns:a="http://schemas.openxmlformats.org/drawingml/2006/main" rot="21339178">
          <a:off x="1832112" y="3908097"/>
          <a:ext cx="1301876" cy="533400"/>
        </a:xfrm>
        <a:prstGeom xmlns:a="http://schemas.openxmlformats.org/drawingml/2006/main" prst="curvedUp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t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endParaRPr lang="uk-UA" sz="110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0.33888</cdr:x>
      <cdr:y>0.21553</cdr:y>
    </cdr:from>
    <cdr:to>
      <cdr:x>0.63464</cdr:x>
      <cdr:y>0.57486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2851971" y="1033930"/>
          <a:ext cx="2489078" cy="1723749"/>
        </a:xfrm>
        <a:prstGeom xmlns:a="http://schemas.openxmlformats.org/drawingml/2006/main" prst="ellipse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400" b="1" dirty="0">
              <a:solidFill>
                <a:srgbClr val="0E5E1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Джерела</a:t>
          </a:r>
          <a:r>
            <a:rPr lang="uk-UA" sz="1400" b="1" baseline="0" dirty="0">
              <a:solidFill>
                <a:srgbClr val="0E5E1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фінансування галузі "Освіта" </a:t>
          </a:r>
        </a:p>
        <a:p xmlns:a="http://schemas.openxmlformats.org/drawingml/2006/main">
          <a:pPr algn="ctr"/>
          <a:r>
            <a:rPr lang="uk-UA" sz="1400" b="1" baseline="0" dirty="0">
              <a:solidFill>
                <a:srgbClr val="0E5E1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 2021 рік</a:t>
          </a:r>
        </a:p>
        <a:p xmlns:a="http://schemas.openxmlformats.org/drawingml/2006/main">
          <a:pPr algn="ctr"/>
          <a:r>
            <a:rPr lang="uk-UA" sz="1600" b="1" i="1" u="sng" baseline="0" dirty="0">
              <a:solidFill>
                <a:srgbClr val="0E5E1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394 108,6 </a:t>
          </a:r>
          <a:r>
            <a:rPr lang="uk-UA" sz="1600" b="1" i="1" u="sng" baseline="0" dirty="0" err="1">
              <a:solidFill>
                <a:srgbClr val="0E5E1D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тис.грн</a:t>
          </a:r>
          <a:endParaRPr lang="uk-UA" sz="1600" b="1" i="1" u="sng" dirty="0">
            <a:solidFill>
              <a:srgbClr val="0E5E1D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0.67345</cdr:x>
      <cdr:y>0.09033</cdr:y>
    </cdr:from>
    <cdr:to>
      <cdr:x>0.96293</cdr:x>
      <cdr:y>0.30015</cdr:y>
    </cdr:to>
    <cdr:sp macro="" textlink="">
      <cdr:nvSpPr>
        <cdr:cNvPr id="2" name="Виноска 1 1"/>
        <cdr:cNvSpPr/>
      </cdr:nvSpPr>
      <cdr:spPr>
        <a:xfrm xmlns:a="http://schemas.openxmlformats.org/drawingml/2006/main">
          <a:off x="5667669" y="433327"/>
          <a:ext cx="2436248" cy="1006540"/>
        </a:xfrm>
        <a:prstGeom xmlns:a="http://schemas.openxmlformats.org/drawingml/2006/main" prst="borderCallout1">
          <a:avLst>
            <a:gd name="adj1" fmla="val 75109"/>
            <a:gd name="adj2" fmla="val -1786"/>
            <a:gd name="adj3" fmla="val 103229"/>
            <a:gd name="adj4" fmla="val -19162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Місцевий бюджет</a:t>
          </a:r>
        </a:p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213 930,4 </a:t>
          </a:r>
          <a:r>
            <a:rPr lang="uk-UA" sz="1600" b="1" i="1" u="sng" dirty="0" err="1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тис.грн</a:t>
          </a:r>
          <a:endParaRPr lang="uk-UA" sz="1600" i="1" u="sng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endParaRPr lang="uk-UA" dirty="0"/>
        </a:p>
      </cdr:txBody>
    </cdr:sp>
  </cdr:relSizeAnchor>
  <cdr:relSizeAnchor xmlns:cdr="http://schemas.openxmlformats.org/drawingml/2006/chartDrawing">
    <cdr:from>
      <cdr:x>0.73367</cdr:x>
      <cdr:y>0.40106</cdr:y>
    </cdr:from>
    <cdr:to>
      <cdr:x>0.97056</cdr:x>
      <cdr:y>0.67663</cdr:y>
    </cdr:to>
    <cdr:sp macro="" textlink="">
      <cdr:nvSpPr>
        <cdr:cNvPr id="15" name="Виноска 1 14"/>
        <cdr:cNvSpPr/>
      </cdr:nvSpPr>
      <cdr:spPr>
        <a:xfrm xmlns:a="http://schemas.openxmlformats.org/drawingml/2006/main">
          <a:off x="6070566" y="2090324"/>
          <a:ext cx="1960086" cy="1436265"/>
        </a:xfrm>
        <a:prstGeom xmlns:a="http://schemas.openxmlformats.org/drawingml/2006/main" prst="borderCallout1">
          <a:avLst>
            <a:gd name="adj1" fmla="val 52841"/>
            <a:gd name="adj2" fmla="val -988"/>
            <a:gd name="adj3" fmla="val 17672"/>
            <a:gd name="adj4" fmla="val -46709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Дотація з місцевого бюджету на здійснення переданих з державного бюджету видатків з утримання закладів освіти та охорони здоров`я </a:t>
          </a:r>
        </a:p>
        <a:p xmlns:a="http://schemas.openxmlformats.org/drawingml/2006/main">
          <a:pPr algn="ctr"/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6 488,3 </a:t>
          </a:r>
          <a:r>
            <a:rPr lang="uk-UA" sz="1600" b="1" i="1" u="sng" dirty="0" err="1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тис.грн</a:t>
          </a:r>
          <a:endParaRPr lang="uk-UA" sz="1600" i="1" u="sng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endParaRPr lang="uk-UA" dirty="0"/>
        </a:p>
      </cdr:txBody>
    </cdr:sp>
  </cdr:relSizeAnchor>
  <cdr:relSizeAnchor xmlns:cdr="http://schemas.openxmlformats.org/drawingml/2006/chartDrawing">
    <cdr:from>
      <cdr:x>0.39429</cdr:x>
      <cdr:y>0.71323</cdr:y>
    </cdr:from>
    <cdr:to>
      <cdr:x>0.64046</cdr:x>
      <cdr:y>0.9427</cdr:y>
    </cdr:to>
    <cdr:sp macro="" textlink="">
      <cdr:nvSpPr>
        <cdr:cNvPr id="18" name="Виноска 1 17"/>
        <cdr:cNvSpPr/>
      </cdr:nvSpPr>
      <cdr:spPr>
        <a:xfrm xmlns:a="http://schemas.openxmlformats.org/drawingml/2006/main">
          <a:off x="3318275" y="3421491"/>
          <a:ext cx="2071736" cy="1100784"/>
        </a:xfrm>
        <a:prstGeom xmlns:a="http://schemas.openxmlformats.org/drawingml/2006/main" prst="borderCallout1">
          <a:avLst>
            <a:gd name="adj1" fmla="val -350"/>
            <a:gd name="adj2" fmla="val 43578"/>
            <a:gd name="adj3" fmla="val -59812"/>
            <a:gd name="adj4" fmla="val 42805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Субвенція з місцевого бюджету на здійснення переданих видатків у сфері освіти </a:t>
          </a:r>
        </a:p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4 424,0 </a:t>
          </a:r>
          <a:r>
            <a:rPr lang="uk-UA" sz="1600" b="1" i="1" u="sng" dirty="0" err="1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тис.грн</a:t>
          </a:r>
          <a:endParaRPr lang="uk-UA" sz="1600" i="1" u="sng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dirty="0">
            <a:effectLst/>
          </a:endParaRPr>
        </a:p>
        <a:p xmlns:a="http://schemas.openxmlformats.org/drawingml/2006/main">
          <a:pPr algn="ctr"/>
          <a:endParaRPr lang="uk-UA" dirty="0"/>
        </a:p>
      </cdr:txBody>
    </cdr:sp>
  </cdr:relSizeAnchor>
  <cdr:relSizeAnchor xmlns:cdr="http://schemas.openxmlformats.org/drawingml/2006/chartDrawing">
    <cdr:from>
      <cdr:x>0.06498</cdr:x>
      <cdr:y>0.6525</cdr:y>
    </cdr:from>
    <cdr:to>
      <cdr:x>0.30043</cdr:x>
      <cdr:y>0.95125</cdr:y>
    </cdr:to>
    <cdr:sp macro="" textlink="">
      <cdr:nvSpPr>
        <cdr:cNvPr id="21" name="Виноска 1 20"/>
        <cdr:cNvSpPr/>
      </cdr:nvSpPr>
      <cdr:spPr>
        <a:xfrm xmlns:a="http://schemas.openxmlformats.org/drawingml/2006/main">
          <a:off x="546900" y="3130164"/>
          <a:ext cx="1981517" cy="1433123"/>
        </a:xfrm>
        <a:prstGeom xmlns:a="http://schemas.openxmlformats.org/drawingml/2006/main" prst="borderCallout1">
          <a:avLst>
            <a:gd name="adj1" fmla="val 45168"/>
            <a:gd name="adj2" fmla="val 100948"/>
            <a:gd name="adj3" fmla="val -44410"/>
            <a:gd name="adj4" fmla="val 133732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Субвенція з МБ на надання державної підтримки особам з особливими освітніми потребами за рахунок відповідної субвенції з ДБ</a:t>
          </a:r>
        </a:p>
        <a:p xmlns:a="http://schemas.openxmlformats.org/drawingml/2006/main">
          <a:pPr algn="ctr"/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3 082,8 </a:t>
          </a:r>
          <a:r>
            <a:rPr lang="uk-UA" sz="1600" b="1" i="1" u="sng" dirty="0" err="1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тис.грн</a:t>
          </a:r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 </a:t>
          </a:r>
          <a:endParaRPr lang="uk-UA" sz="1600" i="1" u="sng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endParaRPr lang="uk-UA" i="1" dirty="0"/>
        </a:p>
      </cdr:txBody>
    </cdr:sp>
  </cdr:relSizeAnchor>
  <cdr:relSizeAnchor xmlns:cdr="http://schemas.openxmlformats.org/drawingml/2006/chartDrawing">
    <cdr:from>
      <cdr:x>0.33105</cdr:x>
      <cdr:y>0</cdr:y>
    </cdr:from>
    <cdr:to>
      <cdr:x>0.59416</cdr:x>
      <cdr:y>0.15665</cdr:y>
    </cdr:to>
    <cdr:sp macro="" textlink="">
      <cdr:nvSpPr>
        <cdr:cNvPr id="24" name="Виноска 1 23"/>
        <cdr:cNvSpPr/>
      </cdr:nvSpPr>
      <cdr:spPr>
        <a:xfrm xmlns:a="http://schemas.openxmlformats.org/drawingml/2006/main">
          <a:off x="2786037" y="0"/>
          <a:ext cx="2214315" cy="751452"/>
        </a:xfrm>
        <a:prstGeom xmlns:a="http://schemas.openxmlformats.org/drawingml/2006/main" prst="borderCallout1">
          <a:avLst>
            <a:gd name="adj1" fmla="val 137202"/>
            <a:gd name="adj2" fmla="val 52448"/>
            <a:gd name="adj3" fmla="val 101897"/>
            <a:gd name="adj4" fmla="val 48840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Освітня субвенція</a:t>
          </a:r>
          <a:endParaRPr lang="uk-UA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r>
            <a:rPr lang="uk-UA" sz="1600" b="1" i="1" u="sng" dirty="0">
              <a:latin typeface="Times New Roman" panose="02020603050405020304" pitchFamily="18" charset="0"/>
              <a:cs typeface="Times New Roman" panose="02020603050405020304" pitchFamily="18" charset="0"/>
            </a:rPr>
            <a:t>164 423,7 </a:t>
          </a:r>
          <a:r>
            <a:rPr lang="uk-UA" sz="1600" b="1" i="1" u="sng" dirty="0" err="1">
              <a:latin typeface="Times New Roman" panose="02020603050405020304" pitchFamily="18" charset="0"/>
              <a:cs typeface="Times New Roman" panose="02020603050405020304" pitchFamily="18" charset="0"/>
            </a:rPr>
            <a:t>тис.грн</a:t>
          </a:r>
          <a:endParaRPr lang="uk-UA" sz="1600" b="1" i="1" u="sng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0.03248</cdr:x>
      <cdr:y>0.07808</cdr:y>
    </cdr:from>
    <cdr:to>
      <cdr:x>0.2599</cdr:x>
      <cdr:y>0.46273</cdr:y>
    </cdr:to>
    <cdr:sp macro="" textlink="">
      <cdr:nvSpPr>
        <cdr:cNvPr id="28" name="Виноска 1 27"/>
        <cdr:cNvSpPr/>
      </cdr:nvSpPr>
      <cdr:spPr>
        <a:xfrm xmlns:a="http://schemas.openxmlformats.org/drawingml/2006/main">
          <a:off x="273348" y="374561"/>
          <a:ext cx="1913937" cy="1845236"/>
        </a:xfrm>
        <a:prstGeom xmlns:a="http://schemas.openxmlformats.org/drawingml/2006/main" prst="borderCallout1">
          <a:avLst>
            <a:gd name="adj1" fmla="val 45168"/>
            <a:gd name="adj2" fmla="val 100948"/>
            <a:gd name="adj3" fmla="val 68726"/>
            <a:gd name="adj4" fmla="val 137729"/>
          </a:avLst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100" b="1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Субвенція з МБ на забезпечення якісної, сучасної та доступної загальної середньої освіти «Нова українська школа» за рахунок відповідної субвенції з ДБ</a:t>
          </a:r>
        </a:p>
        <a:p xmlns:a="http://schemas.openxmlformats.org/drawingml/2006/main">
          <a:pPr algn="ctr"/>
          <a:r>
            <a:rPr lang="uk-UA" sz="1600" b="1" i="1" u="sng" dirty="0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1 759,4 </a:t>
          </a:r>
          <a:r>
            <a:rPr lang="uk-UA" sz="1600" b="1" i="1" u="sng" dirty="0" err="1">
              <a:solidFill>
                <a:schemeClr val="dk1"/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тис.грн</a:t>
          </a:r>
          <a:endParaRPr lang="uk-UA" sz="1600" b="1" i="1" u="sng" dirty="0"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ctr"/>
          <a:endParaRPr lang="uk-UA" i="1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0.16899</cdr:x>
      <cdr:y>0.17071</cdr:y>
    </cdr:from>
    <cdr:to>
      <cdr:x>0.88619</cdr:x>
      <cdr:y>0.3571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1070638" y="949232"/>
          <a:ext cx="4543653" cy="1036458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1">
            <a:lumMod val="60000"/>
            <a:lumOff val="40000"/>
          </a:schemeClr>
        </a:solidFill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uk-UA" sz="1600" b="1" i="1" dirty="0" smtClean="0">
              <a:solidFill>
                <a:srgbClr val="FFCC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      </a:t>
          </a:r>
          <a:r>
            <a:rPr lang="uk-UA" sz="1600" b="1" i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Всього </a:t>
          </a:r>
          <a:r>
            <a:rPr lang="uk-UA" sz="1600" b="1" i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видатків по галузі              19 </a:t>
          </a:r>
          <a:r>
            <a:rPr lang="uk-UA" sz="1600" b="1" i="1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987,4 </a:t>
          </a:r>
          <a:r>
            <a:rPr lang="uk-UA" sz="1600" b="1" i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  <a:endParaRPr lang="uk-UA" sz="1600" b="1" i="1" dirty="0">
            <a:solidFill>
              <a:srgbClr val="FFCC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0.24859</cdr:x>
      <cdr:y>0.15168</cdr:y>
    </cdr:from>
    <cdr:to>
      <cdr:x>0.58787</cdr:x>
      <cdr:y>0.34296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814544" y="624602"/>
          <a:ext cx="2476504" cy="787667"/>
        </a:xfrm>
        <a:prstGeom xmlns:a="http://schemas.openxmlformats.org/drawingml/2006/main" prst="ellipse">
          <a:avLst/>
        </a:prstGeom>
        <a:solidFill xmlns:a="http://schemas.openxmlformats.org/drawingml/2006/main">
          <a:schemeClr val="accent6">
            <a:lumMod val="20000"/>
            <a:lumOff val="80000"/>
          </a:schemeClr>
        </a:solidFill>
        <a:ln xmlns:a="http://schemas.openxmlformats.org/drawingml/2006/main">
          <a:solidFill>
            <a:schemeClr val="tx1"/>
          </a:solidFill>
        </a:ln>
        <a:effectLst xmlns:a="http://schemas.openxmlformats.org/drawingml/2006/main">
          <a:outerShdw blurRad="50800" dist="50800" dir="5400000" algn="ctr" rotWithShape="0">
            <a:schemeClr val="accent6">
              <a:lumMod val="40000"/>
              <a:lumOff val="60000"/>
            </a:schemeClr>
          </a:outerShdw>
        </a:effectLst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uk-UA" sz="1400" b="1" i="1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uk-UA" sz="1400" b="1" i="1" u="sng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Всього видатків по галузі 25 160,5 </a:t>
          </a:r>
          <a:r>
            <a:rPr lang="uk-UA" sz="1400" b="1" i="1" u="sng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тис. грн</a:t>
          </a:r>
        </a:p>
        <a:p xmlns:a="http://schemas.openxmlformats.org/drawingml/2006/main">
          <a:pPr algn="ctr"/>
          <a:r>
            <a:rPr lang="uk-UA" sz="1400" b="1" i="1" u="sng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uk-UA" sz="1400" b="1" i="1" u="sng" dirty="0">
            <a:solidFill>
              <a:srgbClr val="00B0F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7FADA-6D7E-45BD-9D51-394B9424D2B9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ru-RU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9FCC6-683E-4BA2-B82D-05F0D2C6A788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595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2AB1B-5567-4CD9-ABE8-B776FEB59198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0981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48241-C6E6-4500-B450-34EE0B94A0A4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5443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780AC-605D-485B-845D-335E4930082A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91233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E2859-C804-4B28-89BB-9BC7D5FD4341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119918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FF070-AB66-4A0A-829F-6A932ED5E753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71314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57236-9133-4FB8-B5BE-1E44473ECBBE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0118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0EFE2-AA15-4A31-9041-5297EFC531D2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550791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88B5-042E-4BDF-91B5-F98272DA3D82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412396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A6810-2170-426D-8131-054E362CE3C8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0210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B8A8C-FFE4-450C-B00C-2C99367EDC15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3063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DC953-2BC9-4546-906B-7A5876277B98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56697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217EC-69F6-4C2C-8FF7-2DB26F52F596}" type="datetime1">
              <a:rPr lang="uk-UA" smtClean="0"/>
              <a:t>14.02.2022</a:t>
            </a:fld>
            <a:endParaRPr lang="uk-UA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207A4-B144-4C90-8261-2A3CC83B871D}" type="slidenum">
              <a:rPr lang="uk-UA" smtClean="0"/>
              <a:t>‹№›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67860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6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7" Type="http://schemas.openxmlformats.org/officeDocument/2006/relationships/image" Target="../media/image24.jpe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chart" Target="../charts/chart18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1.xml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chart" Target="../charts/chart23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44824"/>
            <a:ext cx="5940152" cy="50131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uk-UA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04864"/>
          </a:xfrm>
          <a:solidFill>
            <a:srgbClr val="009900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ЗВІТ </a:t>
            </a:r>
            <a:b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 виконання місцевого бюджету </a:t>
            </a:r>
            <a:b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Бучанської міської  територіальної громади за </a:t>
            </a:r>
            <a:r>
              <a:rPr lang="uk-UA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uk-UA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рік</a:t>
            </a:r>
            <a:endParaRPr lang="uk-UA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1</a:t>
            </a:fld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3" y="2204864"/>
            <a:ext cx="3203848" cy="465313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812429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23112D8-5CA7-4720-883A-381D1BF9F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7971" y="1771811"/>
            <a:ext cx="6722078" cy="11222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Загального фонду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585 520,9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тис.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uk-UA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Спеціального фонду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431 782,0 </a:t>
            </a:r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тис. </a:t>
            </a:r>
            <a:r>
              <a:rPr lang="uk-U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грн</a:t>
            </a: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00F48FF-F7DF-434C-9F33-1B54B2093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10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EBE07B71-A9F8-4B58-8695-51AAE2B1D01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1771811"/>
          </a:xfrm>
          <a:prstGeom prst="rect">
            <a:avLst/>
          </a:prstGeom>
          <a:gradFill flip="none" rotWithShape="1"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  <a:tileRect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Обсяг видатків </a:t>
            </a: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Бучанської міської  територіальної громади 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рік</a:t>
            </a:r>
            <a:endParaRPr lang="uk-UA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uk-UA" sz="28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1 017 302,9 </a:t>
            </a: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тис. 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грн </a:t>
            </a: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т. ч.:</a:t>
            </a:r>
            <a:endParaRPr lang="ru-RU" sz="28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Рішенням міської ради було направлено &quot;депутатські&quot; кошти на потреби  жителів громади | Офіційна сторінка Малинської міської ра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4656"/>
            <a:ext cx="9144000" cy="4253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02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334924"/>
          </a:xfr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rmAutofit fontScale="90000"/>
          </a:bodyPr>
          <a:lstStyle/>
          <a:p>
            <a:pPr algn="ctr">
              <a:defRPr sz="1350" b="1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Порівняння фактичних 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видатків </a:t>
            </a: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бюджету Бучанської міської територіальної громади за 2020-2021 роки    </a:t>
            </a:r>
            <a:b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b="1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b="1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11</a:t>
            </a:fld>
            <a:endParaRPr lang="ru-RU"/>
          </a:p>
        </p:txBody>
      </p:sp>
      <p:pic>
        <p:nvPicPr>
          <p:cNvPr id="3074" name="Picture 2" descr="Возможно, это изображение (текст «буча бу»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497" y="1334925"/>
            <a:ext cx="3263503" cy="552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Діагра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8441027"/>
              </p:ext>
            </p:extLst>
          </p:nvPr>
        </p:nvGraphicFramePr>
        <p:xfrm>
          <a:off x="0" y="1334925"/>
          <a:ext cx="5880497" cy="5523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2399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12</a:t>
            </a:fld>
            <a:endParaRPr lang="ru-RU"/>
          </a:p>
        </p:txBody>
      </p:sp>
      <p:sp>
        <p:nvSpPr>
          <p:cNvPr id="2" name="Прямокут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  <a:ln>
            <a:noFill/>
          </a:ln>
        </p:spPr>
        <p:txBody>
          <a:bodyPr wrap="square">
            <a:spAutoFit/>
          </a:bodyPr>
          <a:lstStyle/>
          <a:p>
            <a:pPr algn="ctr">
              <a:defRPr sz="2000" b="1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Структура видатків загального та спеціального фондів місцевого бюджету Бучанської міської територіальної громади за економічною класифікацією </a:t>
            </a:r>
          </a:p>
          <a:p>
            <a:pPr algn="ctr">
              <a:defRPr sz="2000" b="1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</a:t>
            </a: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2021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рік  </a:t>
            </a: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(тис.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грн)</a:t>
            </a:r>
            <a:endParaRPr lang="uk-UA" sz="1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graphicFrame>
        <p:nvGraphicFramePr>
          <p:cNvPr id="6" name="Діаграма 5"/>
          <p:cNvGraphicFramePr/>
          <p:nvPr>
            <p:extLst>
              <p:ext uri="{D42A27DB-BD31-4B8C-83A1-F6EECF244321}">
                <p14:modId xmlns:p14="http://schemas.microsoft.com/office/powerpoint/2010/main" val="739123947"/>
              </p:ext>
            </p:extLst>
          </p:nvPr>
        </p:nvGraphicFramePr>
        <p:xfrm>
          <a:off x="0" y="830997"/>
          <a:ext cx="9144000" cy="602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080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13</a:t>
            </a:fld>
            <a:endParaRPr lang="ru-RU"/>
          </a:p>
        </p:txBody>
      </p:sp>
      <p:graphicFrame>
        <p:nvGraphicFramePr>
          <p:cNvPr id="8" name="Місце для вмісту 7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5739093"/>
              </p:ext>
            </p:extLst>
          </p:nvPr>
        </p:nvGraphicFramePr>
        <p:xfrm>
          <a:off x="0" y="707887"/>
          <a:ext cx="9144000" cy="6150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кутник 2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 wrap="square">
            <a:spAutoFit/>
          </a:bodyPr>
          <a:lstStyle/>
          <a:p>
            <a:pPr algn="ctr">
              <a:defRPr sz="2000" b="1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Фінансування за галузевим принципом із загального та спеціального фондів за 2021 рік ( </a:t>
            </a:r>
            <a:r>
              <a:rPr lang="uk-UA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69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14</a:t>
            </a:fld>
            <a:endParaRPr lang="ru-RU"/>
          </a:p>
        </p:txBody>
      </p:sp>
      <p:graphicFrame>
        <p:nvGraphicFramePr>
          <p:cNvPr id="3" name="Діаграма 2"/>
          <p:cNvGraphicFramePr>
            <a:graphicFrameLocks/>
          </p:cNvGraphicFramePr>
          <p:nvPr>
            <p:extLst/>
          </p:nvPr>
        </p:nvGraphicFramePr>
        <p:xfrm>
          <a:off x="1385454" y="1443319"/>
          <a:ext cx="7384473" cy="5414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ЗАКОН УКРАЇНИ «ПРО ОСВІТУ»: КРОК ЗА МЕЖІ | Н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3" y="870987"/>
            <a:ext cx="1519870" cy="127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світа заради освіти – Proforientator.inf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103" y="5172635"/>
            <a:ext cx="1827113" cy="128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іагра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063304"/>
              </p:ext>
            </p:extLst>
          </p:nvPr>
        </p:nvGraphicFramePr>
        <p:xfrm>
          <a:off x="1025236" y="1509520"/>
          <a:ext cx="8118764" cy="5348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Прямокутник 3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 wrap="square">
            <a:spAutoFit/>
          </a:bodyPr>
          <a:lstStyle/>
          <a:p>
            <a:pPr algn="ctr">
              <a:defRPr sz="2000" b="1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Джерела фінансування галузі "Освіта" за 2021 рік</a:t>
            </a:r>
          </a:p>
          <a:p>
            <a:pPr algn="ctr">
              <a:defRPr sz="2000" b="1" i="1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тис.грн</a:t>
            </a:r>
            <a:r>
              <a:rPr lang="uk-UA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uk-UA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07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013012"/>
          </a:xfr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rmAutofit fontScale="90000"/>
          </a:bodyPr>
          <a:lstStyle/>
          <a:p>
            <a:pPr algn="ctr"/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Видатки галузі «Освіта»</a:t>
            </a:r>
            <a:b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(загальний та спеціальний фонд) в </a:t>
            </a:r>
            <a:b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розрізі економічної класифікації  (тис. грн.)</a:t>
            </a:r>
          </a:p>
        </p:txBody>
      </p:sp>
      <p:sp>
        <p:nvSpPr>
          <p:cNvPr id="3" name="Місце для номера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15</a:t>
            </a:fld>
            <a:endParaRPr lang="ru-RU"/>
          </a:p>
        </p:txBody>
      </p:sp>
      <p:graphicFrame>
        <p:nvGraphicFramePr>
          <p:cNvPr id="8" name="Діаграма 7"/>
          <p:cNvGraphicFramePr/>
          <p:nvPr>
            <p:extLst/>
          </p:nvPr>
        </p:nvGraphicFramePr>
        <p:xfrm>
          <a:off x="928255" y="858984"/>
          <a:ext cx="8215745" cy="5862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E93241-AC9D-4A6E-9A0E-699B064A6C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90" t="7983" r="5772" b="13513"/>
          <a:stretch/>
        </p:blipFill>
        <p:spPr>
          <a:xfrm rot="20877292">
            <a:off x="6691580" y="1377268"/>
            <a:ext cx="2088028" cy="13424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1B0BC6-A05A-44C0-A273-7E92D8E56E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8471">
            <a:off x="7112980" y="5434879"/>
            <a:ext cx="1598084" cy="1118147"/>
          </a:xfrm>
          <a:prstGeom prst="rect">
            <a:avLst/>
          </a:prstGeom>
        </p:spPr>
      </p:pic>
      <p:graphicFrame>
        <p:nvGraphicFramePr>
          <p:cNvPr id="7" name="Діагра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3377507"/>
              </p:ext>
            </p:extLst>
          </p:nvPr>
        </p:nvGraphicFramePr>
        <p:xfrm>
          <a:off x="1" y="1013012"/>
          <a:ext cx="6421949" cy="5823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2050" name="Picture 2" descr="Возможно, это изображение (7 человек, ребенок, люди сидят, люди стоят и в помещении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58397">
            <a:off x="7155523" y="2848281"/>
            <a:ext cx="1768502" cy="110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озможно, это изображение (дерево, памятник и на открытом воздухе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71088">
            <a:off x="6955043" y="4360285"/>
            <a:ext cx="1967753" cy="92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08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1" cy="1160924"/>
          </a:xfr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Autofit/>
          </a:bodyPr>
          <a:lstStyle/>
          <a:p>
            <a:pPr algn="ctr">
              <a:defRPr sz="12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Джерела фінансування галузі "Охорона здоров'я" </a:t>
            </a:r>
            <a:b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загальному та спеціальному фонду</a:t>
            </a:r>
            <a:b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2021 рік </a:t>
            </a: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(тис.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грн)</a:t>
            </a:r>
            <a:endParaRPr lang="uk-UA" sz="2000" i="1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16</a:t>
            </a:fld>
            <a:endParaRPr lang="ru-RU"/>
          </a:p>
        </p:txBody>
      </p:sp>
      <p:pic>
        <p:nvPicPr>
          <p:cNvPr id="1028" name="Picture 4" descr="Автономізація закладів охорони здоров'я в Україні: що варто знати  практичному лікарю">
            <a:extLst>
              <a:ext uri="{FF2B5EF4-FFF2-40B4-BE49-F238E27FC236}">
                <a16:creationId xmlns:a16="http://schemas.microsoft.com/office/drawing/2014/main" id="{6665084D-D69E-4F0E-8472-AE29449E8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7" y="1160924"/>
            <a:ext cx="2680642" cy="136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Новини – Професійна спілка працівників охорони здоров'я України">
            <a:extLst>
              <a:ext uri="{FF2B5EF4-FFF2-40B4-BE49-F238E27FC236}">
                <a16:creationId xmlns:a16="http://schemas.microsoft.com/office/drawing/2014/main" id="{8ECACDD8-F10A-469D-AF7D-223E7B697D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301" y="3539623"/>
            <a:ext cx="2201700" cy="204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Місце для вмісту 9"/>
          <p:cNvGraphicFramePr>
            <a:graphicFrameLocks noGrp="1"/>
          </p:cNvGraphicFramePr>
          <p:nvPr>
            <p:ph idx="1"/>
            <p:extLst/>
          </p:nvPr>
        </p:nvGraphicFramePr>
        <p:xfrm>
          <a:off x="962355" y="1160923"/>
          <a:ext cx="6335344" cy="5560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97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1110073"/>
          </a:xfr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algn="ctr">
              <a:defRPr sz="12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видатків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галузі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</a:t>
            </a:r>
            <a:r>
              <a:rPr lang="ru-RU" sz="2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Соціальний</a:t>
            </a:r>
            <a:r>
              <a:rPr lang="ru-RU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захист</a:t>
            </a:r>
            <a:r>
              <a:rPr lang="ru-RU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r>
              <a:rPr lang="ru-RU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загальному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та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спеціальному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фондів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економічною класифікацією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lang="ru-RU" sz="2200" b="1" i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тис.грн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17</a:t>
            </a:fld>
            <a:endParaRPr lang="ru-RU" dirty="0"/>
          </a:p>
        </p:txBody>
      </p:sp>
      <p:graphicFrame>
        <p:nvGraphicFramePr>
          <p:cNvPr id="6" name="Діаграма 1">
            <a:extLst>
              <a:ext uri="{FF2B5EF4-FFF2-40B4-BE49-F238E27FC236}">
                <a16:creationId xmlns:a16="http://schemas.microsoft.com/office/drawing/2014/main" id="{93FCED89-D8D3-43C5-8ED3-6FF94B4307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6051900"/>
              </p:ext>
            </p:extLst>
          </p:nvPr>
        </p:nvGraphicFramePr>
        <p:xfrm>
          <a:off x="1563354" y="1192306"/>
          <a:ext cx="7299292" cy="4117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2" name="Picture 4" descr="Про соціальні послуги”: Департамент соціального захисту населення про новий  Закон України | &quot;ДЗВІН&quot;">
            <a:extLst>
              <a:ext uri="{FF2B5EF4-FFF2-40B4-BE49-F238E27FC236}">
                <a16:creationId xmlns:a16="http://schemas.microsoft.com/office/drawing/2014/main" id="{30AFA477-A6FA-406F-B234-6193B7F68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078" y="1617131"/>
            <a:ext cx="2142486" cy="120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Новини / Програма «Назустріч людям» забезпечує соціальний захист населення">
            <a:extLst>
              <a:ext uri="{FF2B5EF4-FFF2-40B4-BE49-F238E27FC236}">
                <a16:creationId xmlns:a16="http://schemas.microsoft.com/office/drawing/2014/main" id="{E46517E7-589F-4457-8AE6-5879C990D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03" y="1617131"/>
            <a:ext cx="2002901" cy="120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іагра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1408149"/>
              </p:ext>
            </p:extLst>
          </p:nvPr>
        </p:nvGraphicFramePr>
        <p:xfrm>
          <a:off x="1" y="2717800"/>
          <a:ext cx="9144000" cy="414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648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64521A-C1DF-4E53-8F31-13DE52CC7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096936"/>
          </a:xfr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Autofit/>
          </a:bodyPr>
          <a:lstStyle/>
          <a:p>
            <a:pPr algn="ctr">
              <a:defRPr sz="12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Структура видатків загального та спеціального фондів місцевого бюджету по </a:t>
            </a: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галузі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«Культура </a:t>
            </a: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 мистецтво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бюджету» Бучанської міської територіальної громади за економічною класифікацією за 2021 рік становить </a:t>
            </a:r>
            <a:r>
              <a:rPr lang="uk-UA" sz="16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21 352,1  </a:t>
            </a:r>
            <a:r>
              <a:rPr lang="uk-UA" sz="16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</a:t>
            </a:r>
            <a:r>
              <a:rPr lang="uk-UA" sz="1600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тис.грн</a:t>
            </a:r>
            <a:r>
              <a:rPr lang="uk-UA" sz="16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)</a:t>
            </a:r>
            <a:endParaRPr lang="ru-RU" sz="16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61B36C9D-9D8F-4A75-8273-9E4BBA7112AF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1008668" y="1150701"/>
          <a:ext cx="7506682" cy="5570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E9C1467-E8FD-482E-9718-084DE2879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18</a:t>
            </a:fld>
            <a:endParaRPr lang="ru-RU"/>
          </a:p>
        </p:txBody>
      </p:sp>
      <p:pic>
        <p:nvPicPr>
          <p:cNvPr id="3076" name="Picture 4" descr="План культурно-мистецьких заходів на грудень 2019 року">
            <a:extLst>
              <a:ext uri="{FF2B5EF4-FFF2-40B4-BE49-F238E27FC236}">
                <a16:creationId xmlns:a16="http://schemas.microsoft.com/office/drawing/2014/main" id="{07DDEBC2-1A1F-4BB6-9BE7-5DE2F8F97A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148" y="5159466"/>
            <a:ext cx="2039852" cy="16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5 лет МООО работников культуры – Инициатива Колымы">
            <a:extLst>
              <a:ext uri="{FF2B5EF4-FFF2-40B4-BE49-F238E27FC236}">
                <a16:creationId xmlns:a16="http://schemas.microsoft.com/office/drawing/2014/main" id="{FF564F08-B133-4768-9187-90002EC78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164" y="1385837"/>
            <a:ext cx="2403835" cy="1330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іагра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8791126"/>
              </p:ext>
            </p:extLst>
          </p:nvPr>
        </p:nvGraphicFramePr>
        <p:xfrm>
          <a:off x="0" y="1096936"/>
          <a:ext cx="6740165" cy="5761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4098" name="Picture 2" descr="Возможно, это изображение (1 человек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88081">
            <a:off x="6903586" y="3102357"/>
            <a:ext cx="2045297" cy="1694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98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32C0AA-9B6F-44ED-92A9-8D4021064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19</a:t>
            </a:fld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D2E8967-42E3-4CD0-9529-8880E611CF75}"/>
              </a:ext>
            </a:extLst>
          </p:cNvPr>
          <p:cNvSpPr txBox="1">
            <a:spLocks/>
          </p:cNvSpPr>
          <p:nvPr/>
        </p:nvSpPr>
        <p:spPr>
          <a:xfrm>
            <a:off x="1" y="1"/>
            <a:ext cx="9144000" cy="562708"/>
          </a:xfrm>
          <a:prstGeom prst="rect">
            <a:avLst/>
          </a:prstGeom>
          <a:gradFill>
            <a:gsLst>
              <a:gs pos="0">
                <a:srgbClr val="00CD0E">
                  <a:shade val="30000"/>
                  <a:satMod val="115000"/>
                </a:srgbClr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 sz="12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Видатки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галузі 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Фізична культура </a:t>
            </a: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і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спорт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"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розрізі економічної класифікації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5 956,5 тис</a:t>
            </a:r>
            <a:r>
              <a:rPr lang="uk-UA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uk-UA" sz="2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грн</a:t>
            </a:r>
            <a:endParaRPr lang="uk-UA" sz="2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2" name="Picture 4" descr="Академію спорта у Бучі планують відкрити на День незалежності | БУЧАНСЬКІ  НОВИНИ">
            <a:extLst>
              <a:ext uri="{FF2B5EF4-FFF2-40B4-BE49-F238E27FC236}">
                <a16:creationId xmlns:a16="http://schemas.microsoft.com/office/drawing/2014/main" id="{803D7A35-A895-4454-9E64-9C46B4B3DA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709"/>
            <a:ext cx="2461846" cy="142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 descr="СПОРТИВНО-ТЕХНІЧНИЙ КЛУБ &quot;СОНА&quot;">
            <a:extLst>
              <a:ext uri="{FF2B5EF4-FFF2-40B4-BE49-F238E27FC236}">
                <a16:creationId xmlns:a16="http://schemas.microsoft.com/office/drawing/2014/main" id="{76D2DF5E-D3F4-41BF-A833-3F195A9A5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1902" y="600561"/>
            <a:ext cx="2452097" cy="150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Горсовет Бучи согласился принять и зарегистрировать Сталь - Чемпионат  Украины">
            <a:extLst>
              <a:ext uri="{FF2B5EF4-FFF2-40B4-BE49-F238E27FC236}">
                <a16:creationId xmlns:a16="http://schemas.microsoft.com/office/drawing/2014/main" id="{E0948F06-B87C-4D3E-A5FD-F8BC8C1F7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9492"/>
            <a:ext cx="3103774" cy="166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Північно-Західний — регіон великих можливостей - Урядовий Кур'єр - газета  центральних органів влади України онлайн">
            <a:extLst>
              <a:ext uri="{FF2B5EF4-FFF2-40B4-BE49-F238E27FC236}">
                <a16:creationId xmlns:a16="http://schemas.microsoft.com/office/drawing/2014/main" id="{D6574172-698C-40D5-BC67-AC82E198B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836" y="5218653"/>
            <a:ext cx="3138164" cy="165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Діагра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919376"/>
              </p:ext>
            </p:extLst>
          </p:nvPr>
        </p:nvGraphicFramePr>
        <p:xfrm>
          <a:off x="1230923" y="1608327"/>
          <a:ext cx="7023588" cy="4415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4085981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rmAutofit/>
          </a:bodyPr>
          <a:lstStyle/>
          <a:p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бюджет</a:t>
            </a:r>
            <a:b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Бучанської міської територіальної громади </a:t>
            </a:r>
            <a:b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2021 рік, тис. грн</a:t>
            </a:r>
            <a:endParaRPr lang="uk-UA" sz="2400" b="1" i="1" cap="all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453336"/>
            <a:ext cx="9144000" cy="404664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" name="Місце для номера слайда 9"/>
          <p:cNvSpPr>
            <a:spLocks noGrp="1"/>
          </p:cNvSpPr>
          <p:nvPr>
            <p:ph type="sldNum" sz="quarter" idx="12"/>
          </p:nvPr>
        </p:nvSpPr>
        <p:spPr>
          <a:xfrm>
            <a:off x="6934088" y="6499780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2</a:t>
            </a:fld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9"/>
            <a:ext cx="9144000" cy="5028792"/>
          </a:xfrm>
          <a:prstGeom prst="rect">
            <a:avLst/>
          </a:prstGeom>
        </p:spPr>
      </p:pic>
      <p:graphicFrame>
        <p:nvGraphicFramePr>
          <p:cNvPr id="17" name="Схема 16"/>
          <p:cNvGraphicFramePr/>
          <p:nvPr>
            <p:extLst>
              <p:ext uri="{D42A27DB-BD31-4B8C-83A1-F6EECF244321}">
                <p14:modId xmlns:p14="http://schemas.microsoft.com/office/powerpoint/2010/main" val="465232821"/>
              </p:ext>
            </p:extLst>
          </p:nvPr>
        </p:nvGraphicFramePr>
        <p:xfrm>
          <a:off x="395536" y="1396999"/>
          <a:ext cx="8424936" cy="5049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40567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259956-7ACF-49F4-B4E2-9FCDE0F50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1" cy="899840"/>
          </a:xfrm>
          <a:gradFill>
            <a:gsLst>
              <a:gs pos="0">
                <a:srgbClr val="00B050"/>
              </a:gs>
              <a:gs pos="50000">
                <a:srgbClr val="00CD0E">
                  <a:shade val="67500"/>
                  <a:satMod val="115000"/>
                </a:srgbClr>
              </a:gs>
              <a:gs pos="100000">
                <a:srgbClr val="00CD0E">
                  <a:shade val="100000"/>
                  <a:satMod val="115000"/>
                </a:srgbClr>
              </a:gs>
            </a:gsLst>
            <a:lin ang="2700000" scaled="1"/>
          </a:gradFill>
        </p:spPr>
        <p:txBody>
          <a:bodyPr>
            <a:noAutofit/>
          </a:bodyPr>
          <a:lstStyle/>
          <a:p>
            <a:pPr algn="ctr"/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Видатки </a:t>
            </a: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загальному та спеціальному фондах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спрямовані на житлово-комунальне господарство, благоустрій, дорожньо-транспортну інфраструктуру, будівництво, реконструкцію, капітальні ремонти об</a:t>
            </a:r>
            <a:r>
              <a:rPr lang="en-US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’</a:t>
            </a:r>
            <a:r>
              <a:rPr lang="uk-UA" sz="1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єктів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комунальної власності</a:t>
            </a:r>
            <a:r>
              <a:rPr lang="ru-RU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sz="1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(тис. </a:t>
            </a:r>
            <a:r>
              <a:rPr lang="uk-UA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грн)</a:t>
            </a:r>
            <a: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0576AFD-BB48-4745-A6C9-335E1BDE4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20</a:t>
            </a:fld>
            <a:endParaRPr lang="ru-RU" dirty="0"/>
          </a:p>
        </p:txBody>
      </p:sp>
      <p:sp>
        <p:nvSpPr>
          <p:cNvPr id="7" name="Блок-схема: документ 6">
            <a:extLst>
              <a:ext uri="{FF2B5EF4-FFF2-40B4-BE49-F238E27FC236}">
                <a16:creationId xmlns:a16="http://schemas.microsoft.com/office/drawing/2014/main" id="{E01FB952-FD8C-453C-9F94-54054109BB8E}"/>
              </a:ext>
            </a:extLst>
          </p:cNvPr>
          <p:cNvSpPr/>
          <p:nvPr/>
        </p:nvSpPr>
        <p:spPr>
          <a:xfrm>
            <a:off x="2684722" y="2457364"/>
            <a:ext cx="1104676" cy="1985546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електроенергії вуличного освітлення</a:t>
            </a:r>
          </a:p>
          <a:p>
            <a:pPr algn="ctr"/>
            <a:r>
              <a:rPr lang="uk-UA" sz="1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11 569,3</a:t>
            </a:r>
            <a:endParaRPr lang="uk-UA" sz="1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Блок-схема: документ 7">
            <a:extLst>
              <a:ext uri="{FF2B5EF4-FFF2-40B4-BE49-F238E27FC236}">
                <a16:creationId xmlns:a16="http://schemas.microsoft.com/office/drawing/2014/main" id="{8D957900-8E8F-47C5-8B1B-AB3B774ABDCE}"/>
              </a:ext>
            </a:extLst>
          </p:cNvPr>
          <p:cNvSpPr/>
          <p:nvPr/>
        </p:nvSpPr>
        <p:spPr>
          <a:xfrm>
            <a:off x="5437945" y="2460605"/>
            <a:ext cx="1169023" cy="1962588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Вивіз твердих побутових відходів, відшкодування різниці тарифів комун</a:t>
            </a:r>
            <a:r>
              <a:rPr lang="uk-UA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послуг  </a:t>
            </a:r>
            <a:endParaRPr lang="uk-UA" sz="1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14 756,4</a:t>
            </a:r>
          </a:p>
        </p:txBody>
      </p:sp>
      <p:sp>
        <p:nvSpPr>
          <p:cNvPr id="9" name="Блок-схема: документ 8">
            <a:extLst>
              <a:ext uri="{FF2B5EF4-FFF2-40B4-BE49-F238E27FC236}">
                <a16:creationId xmlns:a16="http://schemas.microsoft.com/office/drawing/2014/main" id="{D07105BE-6BCA-4F21-8FD6-A57B7347FBBE}"/>
              </a:ext>
            </a:extLst>
          </p:cNvPr>
          <p:cNvSpPr/>
          <p:nvPr/>
        </p:nvSpPr>
        <p:spPr>
          <a:xfrm>
            <a:off x="164706" y="2450889"/>
            <a:ext cx="1127202" cy="2010327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Поточні трансферти </a:t>
            </a:r>
            <a:r>
              <a:rPr lang="ru-RU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28 231,3</a:t>
            </a:r>
          </a:p>
        </p:txBody>
      </p:sp>
      <p:pic>
        <p:nvPicPr>
          <p:cNvPr id="7170" name="Picture 2" descr="ініціативи">
            <a:extLst>
              <a:ext uri="{FF2B5EF4-FFF2-40B4-BE49-F238E27FC236}">
                <a16:creationId xmlns:a16="http://schemas.microsoft.com/office/drawing/2014/main" id="{6E3C19C7-C4AB-4BED-9E14-5B527AA44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94" y="4476331"/>
            <a:ext cx="2305353" cy="2401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У Бучі відкрито перший контейнерний майданчик - Крамар ЕКО">
            <a:extLst>
              <a:ext uri="{FF2B5EF4-FFF2-40B4-BE49-F238E27FC236}">
                <a16:creationId xmlns:a16="http://schemas.microsoft.com/office/drawing/2014/main" id="{66FCD2F4-48CE-4D67-B71E-81C151F2C8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69" y="4450864"/>
            <a:ext cx="2147125" cy="2442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вал 9">
            <a:extLst>
              <a:ext uri="{FF2B5EF4-FFF2-40B4-BE49-F238E27FC236}">
                <a16:creationId xmlns:a16="http://schemas.microsoft.com/office/drawing/2014/main" id="{DB5B9EA6-6FD3-4130-9349-B5F0ADCA2CCF}"/>
              </a:ext>
            </a:extLst>
          </p:cNvPr>
          <p:cNvSpPr/>
          <p:nvPr/>
        </p:nvSpPr>
        <p:spPr>
          <a:xfrm>
            <a:off x="3570675" y="1209879"/>
            <a:ext cx="2593135" cy="64275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462 035,9</a:t>
            </a: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43B2C303-BCF7-4291-B89F-FB69AE51CB2F}"/>
              </a:ext>
            </a:extLst>
          </p:cNvPr>
          <p:cNvSpPr/>
          <p:nvPr/>
        </p:nvSpPr>
        <p:spPr>
          <a:xfrm>
            <a:off x="4337300" y="1830029"/>
            <a:ext cx="897868" cy="57203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документ 11">
            <a:extLst>
              <a:ext uri="{FF2B5EF4-FFF2-40B4-BE49-F238E27FC236}">
                <a16:creationId xmlns:a16="http://schemas.microsoft.com/office/drawing/2014/main" id="{8D957900-8E8F-47C5-8B1B-AB3B774ABDCE}"/>
              </a:ext>
            </a:extLst>
          </p:cNvPr>
          <p:cNvSpPr/>
          <p:nvPr/>
        </p:nvSpPr>
        <p:spPr>
          <a:xfrm>
            <a:off x="6719811" y="2467716"/>
            <a:ext cx="1136103" cy="2008615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субсидіарної відповідальності відповідно мирової угоди</a:t>
            </a:r>
          </a:p>
          <a:p>
            <a:pPr algn="ctr"/>
            <a:r>
              <a:rPr lang="uk-UA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5 008,0</a:t>
            </a:r>
            <a:endParaRPr lang="ru-RU" sz="1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Блок-схема: документ 13">
            <a:extLst>
              <a:ext uri="{FF2B5EF4-FFF2-40B4-BE49-F238E27FC236}">
                <a16:creationId xmlns:a16="http://schemas.microsoft.com/office/drawing/2014/main" id="{D07105BE-6BCA-4F21-8FD6-A57B7347FBBE}"/>
              </a:ext>
            </a:extLst>
          </p:cNvPr>
          <p:cNvSpPr/>
          <p:nvPr/>
        </p:nvSpPr>
        <p:spPr>
          <a:xfrm>
            <a:off x="1442720" y="2441371"/>
            <a:ext cx="1101142" cy="2010327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Капітальні видатки</a:t>
            </a:r>
          </a:p>
          <a:p>
            <a:pPr algn="ctr"/>
            <a:r>
              <a:rPr lang="ru-RU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378 498,9</a:t>
            </a:r>
          </a:p>
        </p:txBody>
      </p:sp>
      <p:sp>
        <p:nvSpPr>
          <p:cNvPr id="20" name="Блок-схема: документ 19">
            <a:extLst>
              <a:ext uri="{FF2B5EF4-FFF2-40B4-BE49-F238E27FC236}">
                <a16:creationId xmlns:a16="http://schemas.microsoft.com/office/drawing/2014/main" id="{D07105BE-6BCA-4F21-8FD6-A57B7347FBBE}"/>
              </a:ext>
            </a:extLst>
          </p:cNvPr>
          <p:cNvSpPr/>
          <p:nvPr/>
        </p:nvSpPr>
        <p:spPr>
          <a:xfrm>
            <a:off x="3941516" y="2438555"/>
            <a:ext cx="1389147" cy="2029802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Інші поточні видатки та обслуговування мереж вуличного освітлення, очищення доріг від снігу</a:t>
            </a:r>
          </a:p>
          <a:p>
            <a:pPr algn="ctr"/>
            <a:r>
              <a:rPr lang="uk-UA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7 875,8</a:t>
            </a:r>
            <a:endParaRPr lang="ru-RU" sz="1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Блок-схема: документ 14">
            <a:extLst>
              <a:ext uri="{FF2B5EF4-FFF2-40B4-BE49-F238E27FC236}">
                <a16:creationId xmlns:a16="http://schemas.microsoft.com/office/drawing/2014/main" id="{8D957900-8E8F-47C5-8B1B-AB3B774ABDCE}"/>
              </a:ext>
            </a:extLst>
          </p:cNvPr>
          <p:cNvSpPr/>
          <p:nvPr/>
        </p:nvSpPr>
        <p:spPr>
          <a:xfrm>
            <a:off x="7945821" y="2452872"/>
            <a:ext cx="1198180" cy="2008615"/>
          </a:xfrm>
          <a:prstGeom prst="flowChartDocument">
            <a:avLst/>
          </a:prstGeom>
          <a:solidFill>
            <a:srgbClr val="29A53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Поточний ремонт доріг комунальної власності громади та інші поточні видатки</a:t>
            </a:r>
          </a:p>
          <a:p>
            <a:pPr algn="ctr"/>
            <a:r>
              <a:rPr lang="uk-UA" sz="1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16 096,2</a:t>
            </a:r>
            <a:endParaRPr lang="ru-RU" sz="1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6" descr="В Україні з 1 березня розпочнеться масштабне будівництво доріг. Відео |  Актуальная Правда">
            <a:extLst>
              <a:ext uri="{FF2B5EF4-FFF2-40B4-BE49-F238E27FC236}">
                <a16:creationId xmlns:a16="http://schemas.microsoft.com/office/drawing/2014/main" id="{500D5C70-9DFD-4465-AE47-C28AC8DEA1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" y="890901"/>
            <a:ext cx="1501231" cy="155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5820" y="899841"/>
            <a:ext cx="1198179" cy="15530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40200" y="4470734"/>
            <a:ext cx="1585037" cy="24285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237" y="4465979"/>
            <a:ext cx="3118763" cy="24885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411" y="883122"/>
            <a:ext cx="1885217" cy="1559974"/>
          </a:xfrm>
          <a:prstGeom prst="rect">
            <a:avLst/>
          </a:prstGeom>
        </p:spPr>
      </p:pic>
      <p:pic>
        <p:nvPicPr>
          <p:cNvPr id="1026" name="Picture 2" descr="Возможно, это изображение (на открытом воздухе)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951" y="899841"/>
            <a:ext cx="1487868" cy="155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43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22B44F">
                  <a:shade val="30000"/>
                  <a:satMod val="115000"/>
                </a:srgbClr>
              </a:gs>
              <a:gs pos="50000">
                <a:srgbClr val="22B44F">
                  <a:shade val="67500"/>
                  <a:satMod val="115000"/>
                </a:srgbClr>
              </a:gs>
              <a:gs pos="100000">
                <a:srgbClr val="22B44F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uk-UA" sz="4400" dirty="0" smtClean="0">
              <a:solidFill>
                <a:srgbClr val="0E5E1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4400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uk-UA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Висловлюємо </a:t>
            </a:r>
            <a:r>
              <a:rPr lang="uk-UA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вдячність усім</a:t>
            </a:r>
          </a:p>
          <a:p>
            <a:pPr marL="0" indent="0" algn="ctr">
              <a:buNone/>
            </a:pPr>
            <a:r>
              <a:rPr lang="uk-UA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громадянам </a:t>
            </a:r>
            <a:r>
              <a:rPr lang="uk-UA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uk-UA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представникам</a:t>
            </a:r>
          </a:p>
          <a:p>
            <a:pPr marL="0" indent="0" algn="ctr">
              <a:buNone/>
            </a:pPr>
            <a:r>
              <a:rPr lang="uk-UA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бізнесу нашої громади, які</a:t>
            </a:r>
          </a:p>
          <a:p>
            <a:pPr marL="0" indent="0" algn="ctr">
              <a:buNone/>
            </a:pPr>
            <a:r>
              <a:rPr lang="uk-UA" sz="4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сумлінно сплачують податки і</a:t>
            </a:r>
          </a:p>
          <a:p>
            <a:pPr marL="0" indent="0" algn="ctr">
              <a:buNone/>
            </a:pPr>
            <a:r>
              <a:rPr lang="uk-UA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збори</a:t>
            </a:r>
            <a:endParaRPr lang="uk-UA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11304-5CCE-4195-9A15-5B5AD60DF8D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424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i="1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Динаміка надходжень до бюджету </a:t>
            </a:r>
            <a:br>
              <a:rPr lang="uk-UA" sz="2400" i="1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uk-UA" sz="2400" i="1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Бучанської міської територіальної громади </a:t>
            </a:r>
            <a:br>
              <a:rPr lang="uk-UA" sz="2400" i="1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uk-UA" sz="2400" i="1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за 2021 рік в порівнянні до 2020 року, тис. грн</a:t>
            </a:r>
            <a:endParaRPr lang="uk-UA" sz="24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3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220684"/>
              </p:ext>
            </p:extLst>
          </p:nvPr>
        </p:nvGraphicFramePr>
        <p:xfrm>
          <a:off x="0" y="1600200"/>
          <a:ext cx="9144000" cy="49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Стрілка вправо 8"/>
          <p:cNvSpPr/>
          <p:nvPr/>
        </p:nvSpPr>
        <p:spPr>
          <a:xfrm rot="20029980">
            <a:off x="261383" y="2504743"/>
            <a:ext cx="1344689" cy="70077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+188%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трілка вправо 9"/>
          <p:cNvSpPr/>
          <p:nvPr/>
        </p:nvSpPr>
        <p:spPr>
          <a:xfrm rot="20029980">
            <a:off x="2857410" y="2816583"/>
            <a:ext cx="1344689" cy="70077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+181%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трілка вправо 10"/>
          <p:cNvSpPr/>
          <p:nvPr/>
        </p:nvSpPr>
        <p:spPr>
          <a:xfrm rot="20029980">
            <a:off x="5017649" y="3496550"/>
            <a:ext cx="1344689" cy="70077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+136%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трілка вправо 11"/>
          <p:cNvSpPr/>
          <p:nvPr/>
        </p:nvSpPr>
        <p:spPr>
          <a:xfrm rot="20029980">
            <a:off x="6889856" y="3185530"/>
            <a:ext cx="1344689" cy="70077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+230%</a:t>
            </a:r>
            <a:endParaRPr lang="uk-UA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087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b="1" i="1" cap="all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Доходи загального фонду</a:t>
            </a:r>
            <a:br>
              <a:rPr lang="uk-UA" sz="2400" b="1" i="1" cap="all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2400" b="1" i="1" cap="all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 врахування міжбюджетних трансфертів) </a:t>
            </a:r>
            <a:br>
              <a:rPr lang="uk-UA" sz="2400" b="1" i="1" cap="all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uk-UA" sz="2400" b="1" i="1" cap="all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2021 рік складають 524 200,6 </a:t>
            </a:r>
            <a:r>
              <a:rPr lang="uk-UA" sz="2400" b="1" i="1" cap="all" spc="12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тис. </a:t>
            </a:r>
            <a:r>
              <a:rPr lang="uk-UA" sz="2400" b="1" i="1" cap="all" spc="12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4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073893"/>
              </p:ext>
            </p:extLst>
          </p:nvPr>
        </p:nvGraphicFramePr>
        <p:xfrm>
          <a:off x="0" y="1600199"/>
          <a:ext cx="9144000" cy="494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57717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b="1" i="1" cap="all" spc="12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Динаміка надходжень податку на доходи фізичних осіб до бюджету </a:t>
            </a: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Бучанської </a:t>
            </a:r>
            <a:r>
              <a:rPr lang="uk-UA" sz="2400" b="1" i="1" cap="all" spc="12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міської </a:t>
            </a: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ТГ за 2021 </a:t>
            </a:r>
            <a:r>
              <a:rPr lang="uk-UA" sz="2400" b="1" i="1" cap="all" spc="12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рік </a:t>
            </a:r>
            <a:endParaRPr lang="uk-UA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5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3188466"/>
              </p:ext>
            </p:extLst>
          </p:nvPr>
        </p:nvGraphicFramePr>
        <p:xfrm>
          <a:off x="0" y="1600199"/>
          <a:ext cx="9144000" cy="494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040132849"/>
              </p:ext>
            </p:extLst>
          </p:nvPr>
        </p:nvGraphicFramePr>
        <p:xfrm>
          <a:off x="899592" y="1772816"/>
          <a:ext cx="741682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852974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b="1" i="1" cap="all" spc="12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Динаміка надходжень </a:t>
            </a: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податку на майно</a:t>
            </a:r>
            <a:b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за 2021 рік, тис. грн </a:t>
            </a:r>
            <a:endParaRPr lang="uk-UA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6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992905"/>
              </p:ext>
            </p:extLst>
          </p:nvPr>
        </p:nvGraphicFramePr>
        <p:xfrm>
          <a:off x="0" y="1600199"/>
          <a:ext cx="9144000" cy="494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331640" y="2708920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137F28"/>
                </a:solidFill>
              </a:rPr>
              <a:t>+ 8069,9</a:t>
            </a:r>
            <a:endParaRPr lang="uk-UA" dirty="0">
              <a:solidFill>
                <a:srgbClr val="137F2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4603" y="2708920"/>
            <a:ext cx="1222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137F28"/>
                </a:solidFill>
              </a:rPr>
              <a:t>+ 14477,8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63531" y="270318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 smtClean="0">
                <a:solidFill>
                  <a:srgbClr val="137F28"/>
                </a:solidFill>
              </a:rPr>
              <a:t>+ 81,9</a:t>
            </a:r>
            <a:endParaRPr lang="uk-UA" dirty="0">
              <a:solidFill>
                <a:srgbClr val="137F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14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b="1" i="1" cap="all" spc="12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Динаміка надходжень  єдиного податку </a:t>
            </a:r>
            <a:r>
              <a:rPr lang="en-US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spc="12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 2021 рік</a:t>
            </a:r>
            <a:endParaRPr lang="uk-UA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7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967514"/>
              </p:ext>
            </p:extLst>
          </p:nvPr>
        </p:nvGraphicFramePr>
        <p:xfrm>
          <a:off x="0" y="1600199"/>
          <a:ext cx="9144000" cy="494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584610826"/>
              </p:ext>
            </p:extLst>
          </p:nvPr>
        </p:nvGraphicFramePr>
        <p:xfrm>
          <a:off x="1706249" y="1655403"/>
          <a:ext cx="7272808" cy="4848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90008"/>
            <a:ext cx="3926843" cy="219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673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Autofit/>
          </a:bodyPr>
          <a:lstStyle/>
          <a:p>
            <a:pPr>
              <a:defRPr sz="1400" b="1" i="0" u="none" strike="noStrike" kern="1200" cap="all" spc="120" normalizeH="0" baseline="0">
                <a:solidFill>
                  <a:sysClr val="windowText" lastClr="000000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r>
              <a:rPr lang="uk-UA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Динаміка надходжень акцизного податку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2021 рік</a:t>
            </a:r>
            <a:endParaRPr lang="uk-UA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541041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8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2017"/>
              </p:ext>
            </p:extLst>
          </p:nvPr>
        </p:nvGraphicFramePr>
        <p:xfrm>
          <a:off x="0" y="1600199"/>
          <a:ext cx="9144000" cy="494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7"/>
          <p:cNvGraphicFramePr/>
          <p:nvPr>
            <p:extLst>
              <p:ext uri="{D42A27DB-BD31-4B8C-83A1-F6EECF244321}">
                <p14:modId xmlns:p14="http://schemas.microsoft.com/office/powerpoint/2010/main" val="3891405216"/>
              </p:ext>
            </p:extLst>
          </p:nvPr>
        </p:nvGraphicFramePr>
        <p:xfrm>
          <a:off x="0" y="852054"/>
          <a:ext cx="8932985" cy="5686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18966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4255953"/>
              </p:ext>
            </p:extLst>
          </p:nvPr>
        </p:nvGraphicFramePr>
        <p:xfrm>
          <a:off x="0" y="1431130"/>
          <a:ext cx="9144000" cy="5094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84784"/>
          </a:xfr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txBody>
          <a:bodyPr>
            <a:normAutofit/>
          </a:bodyPr>
          <a:lstStyle/>
          <a:p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Доходи спеціального фонду бюджету Бучанської МТГ (без врахування міжбюджетнх трансфертів) </a:t>
            </a:r>
            <a:b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2021 рік становлять 155 591,7 тис</a:t>
            </a:r>
            <a:r>
              <a:rPr lang="uk-UA" sz="2400" b="1" i="1" cap="all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2400" b="1" i="1" cap="all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грн</a:t>
            </a:r>
            <a:endParaRPr lang="uk-UA" sz="2400" b="1" i="1" cap="all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gradFill flip="none" rotWithShape="1">
            <a:gsLst>
              <a:gs pos="0">
                <a:srgbClr val="009900">
                  <a:shade val="30000"/>
                  <a:satMod val="115000"/>
                </a:srgbClr>
              </a:gs>
              <a:gs pos="50000">
                <a:srgbClr val="009900">
                  <a:shade val="67500"/>
                  <a:satMod val="115000"/>
                </a:srgbClr>
              </a:gs>
              <a:gs pos="100000">
                <a:srgbClr val="009900">
                  <a:shade val="100000"/>
                  <a:satMod val="115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979418"/>
              </p:ext>
            </p:extLst>
          </p:nvPr>
        </p:nvGraphicFramePr>
        <p:xfrm>
          <a:off x="18121" y="1484784"/>
          <a:ext cx="9144000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Місце для номера слайда 1"/>
          <p:cNvSpPr>
            <a:spLocks noGrp="1"/>
          </p:cNvSpPr>
          <p:nvPr>
            <p:ph type="sldNum" sz="quarter" idx="12"/>
          </p:nvPr>
        </p:nvSpPr>
        <p:spPr>
          <a:xfrm>
            <a:off x="7047649" y="6492875"/>
            <a:ext cx="2133600" cy="365125"/>
          </a:xfrm>
        </p:spPr>
        <p:txBody>
          <a:bodyPr/>
          <a:lstStyle/>
          <a:p>
            <a:fld id="{C7F207A4-B144-4C90-8261-2A3CC83B871D}" type="slidenum">
              <a:rPr lang="uk-UA" smtClean="0">
                <a:solidFill>
                  <a:schemeClr val="tx1"/>
                </a:solidFill>
              </a:rPr>
              <a:t>9</a:t>
            </a:fld>
            <a:endParaRPr lang="uk-UA" dirty="0">
              <a:solidFill>
                <a:schemeClr val="tx1"/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543108"/>
              </p:ext>
            </p:extLst>
          </p:nvPr>
        </p:nvGraphicFramePr>
        <p:xfrm>
          <a:off x="0" y="1431130"/>
          <a:ext cx="9143999" cy="5094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6903237"/>
              </p:ext>
            </p:extLst>
          </p:nvPr>
        </p:nvGraphicFramePr>
        <p:xfrm>
          <a:off x="0" y="1435892"/>
          <a:ext cx="9143999" cy="5089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6141019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фіс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Тема Offic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Тема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708</Words>
  <Application>Microsoft Office PowerPoint</Application>
  <PresentationFormat>Екран (4:3)</PresentationFormat>
  <Paragraphs>204</Paragraphs>
  <Slides>21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ЗВІТ  про виконання місцевого бюджету  Бучанської міської  територіальної громади за 2021 рік</vt:lpstr>
      <vt:lpstr>бюджет Бучанської міської територіальної громади  за 2021 рік, тис. грн</vt:lpstr>
      <vt:lpstr>Динаміка надходжень до бюджету  Бучанської міської територіальної громади  за 2021 рік в порівнянні до 2020 року, тис. грн</vt:lpstr>
      <vt:lpstr>Доходи загального фонду (без врахування міжбюджетних трансфертів)  за 2021 рік складають 524 200,6 тис. грн</vt:lpstr>
      <vt:lpstr>Динаміка надходжень податку на доходи фізичних осіб до бюджету  Бучанської міської ТГ за 2021 рік </vt:lpstr>
      <vt:lpstr>Динаміка надходжень податку на майно  за 2021 рік, тис. грн </vt:lpstr>
      <vt:lpstr>Динаміка надходжень  єдиного податку  за 2021 рік</vt:lpstr>
      <vt:lpstr>Динаміка надходжень акцизного податку  за 2021 рік</vt:lpstr>
      <vt:lpstr>Доходи спеціального фонду бюджету Бучанської МТГ (без врахування міжбюджетнх трансфертів)  за 2021 рік становлять 155 591,7 тис. грн</vt:lpstr>
      <vt:lpstr>Презентація PowerPoint</vt:lpstr>
      <vt:lpstr>Порівняння фактичних видатків бюджету Бучанської міської територіальної громади за 2020-2021 роки          (тис.грн) </vt:lpstr>
      <vt:lpstr>Презентація PowerPoint</vt:lpstr>
      <vt:lpstr>Презентація PowerPoint</vt:lpstr>
      <vt:lpstr>Презентація PowerPoint</vt:lpstr>
      <vt:lpstr>Видатки галузі «Освіта»  (загальний та спеціальний фонд) в  розрізі економічної класифікації  (тис. грн.)</vt:lpstr>
      <vt:lpstr>Джерела фінансування галузі "Охорона здоров'я"  по загальному та спеціальному фонду за 2021 рік (тис. грн)</vt:lpstr>
      <vt:lpstr>Структура видатків галузі «Соціальний захист» по загальному та спеціальному фондів за економічною класифікацією (тис.грн)</vt:lpstr>
      <vt:lpstr>Структура видатків загального та спеціального фондів місцевого бюджету по галузі «Культура та мистецтво бюджету» Бучанської міської територіальної громади за економічною класифікацією за 2021 рік становить 21 352,1  (тис.грн)</vt:lpstr>
      <vt:lpstr>Презентація PowerPoint</vt:lpstr>
      <vt:lpstr> Видатки по загальному та спеціальному фондах спрямовані на житлово-комунальне господарство, благоустрій, дорожньо-транспортну інфраструктуру, будівництво, реконструкцію, капітальні ремонти об’єктів комунальної власності  (тис. грн) </vt:lpstr>
      <vt:lpstr>Презентація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Місцевий бюджет  Бучанської міської  територіальної громади на 2022 рік</dc:title>
  <dc:creator>Користувач Windows</dc:creator>
  <cp:lastModifiedBy>DB-5</cp:lastModifiedBy>
  <cp:revision>114</cp:revision>
  <cp:lastPrinted>2021-12-14T09:43:12Z</cp:lastPrinted>
  <dcterms:created xsi:type="dcterms:W3CDTF">2021-12-09T09:13:04Z</dcterms:created>
  <dcterms:modified xsi:type="dcterms:W3CDTF">2022-02-14T11:12:06Z</dcterms:modified>
</cp:coreProperties>
</file>